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16"/>
  </p:notesMasterIdLst>
  <p:sldIdLst>
    <p:sldId id="265" r:id="rId3"/>
    <p:sldId id="271" r:id="rId4"/>
    <p:sldId id="266" r:id="rId5"/>
    <p:sldId id="269" r:id="rId6"/>
    <p:sldId id="270" r:id="rId7"/>
    <p:sldId id="275" r:id="rId8"/>
    <p:sldId id="281" r:id="rId9"/>
    <p:sldId id="273" r:id="rId10"/>
    <p:sldId id="277" r:id="rId11"/>
    <p:sldId id="274" r:id="rId12"/>
    <p:sldId id="282" r:id="rId13"/>
    <p:sldId id="283" r:id="rId14"/>
    <p:sldId id="268"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C48C"/>
    <a:srgbClr val="000000"/>
    <a:srgbClr val="FFFFFF"/>
    <a:srgbClr val="FCFCFC"/>
    <a:srgbClr val="08ABD5"/>
    <a:srgbClr val="F6F6F7"/>
    <a:srgbClr val="E6E6E6"/>
    <a:srgbClr val="FAFAFA"/>
    <a:srgbClr val="F9F9F9"/>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18" autoAdjust="0"/>
    <p:restoredTop sz="94660"/>
  </p:normalViewPr>
  <p:slideViewPr>
    <p:cSldViewPr snapToGrid="0">
      <p:cViewPr varScale="1">
        <p:scale>
          <a:sx n="117" d="100"/>
          <a:sy n="117" d="100"/>
        </p:scale>
        <p:origin x="144" y="52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2/04/2019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4/2/2019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4/2/2019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4/2/2019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4/2/2019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4/2/2019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4/2/2019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4/2/2019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4/2/2019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2/04/2019</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2/04/2019</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4/2/2019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2/04/2019</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2/04/2019</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2/04/2019</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2/04/2019</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2/04/2019</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2/04/2019</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2/04/2019</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2/04/2019</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2/04/2019</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4/2/2019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4/2/2019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4/2/2019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4/2/2019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4/2/2019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4/2/2019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4/2/2019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4/2/2019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2/04/2019</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earth.google.com/web/"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hyperlink" Target="http://epsg.io/map#srs=4326&amp;x=25.839844&amp;y=20.138470&amp;z=3&amp;layer=streets" TargetMode="External"/><Relationship Id="rId9"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43.png"/><Relationship Id="rId7"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37.png"/><Relationship Id="rId5" Type="http://schemas.openxmlformats.org/officeDocument/2006/relationships/hyperlink" Target="http://epsg.io/map#srs=4326&amp;x=25.839844&amp;y=20.138470&amp;z=3&amp;layer=streets" TargetMode="Externa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4.png"/><Relationship Id="rId7"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hyperlink" Target="http://bboxfinder.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48.jpeg"/><Relationship Id="rId7" Type="http://schemas.openxmlformats.org/officeDocument/2006/relationships/image" Target="../media/image52.jpe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2.xml.rels><?xml version="1.0" encoding="UTF-8" standalone="yes"?>
<Relationships xmlns="http://schemas.openxmlformats.org/package/2006/relationships"><Relationship Id="rId3" Type="http://schemas.openxmlformats.org/officeDocument/2006/relationships/hyperlink" Target="https://earth.google.com/web/" TargetMode="Externa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s://www.google.com/earth/versions/#earth-pro"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gsky.nci.org.au/ows/" TargetMode="Externa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asivapra/gsky/blob/master/GSKY_Clients/GoogleEarth/WebGoogleEarth/google_earth.cgi" TargetMode="Externa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www.webgenie.com/WebGoogleEarth/"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asivapra/gsky/tree/master/GSKY_Clients/GoogleEarth/WebGoogleEarth" TargetMode="Externa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hyperlink" Target="http://localhost:8000/WebGoogleEarth" TargetMode="External"/><Relationship Id="rId5" Type="http://schemas.openxmlformats.org/officeDocument/2006/relationships/hyperlink" Target="https://github.com/asivapra/gsky/blob/master/Documents/ows/GSKY-Thredds_Integration.pptx" TargetMode="External"/><Relationship Id="rId4" Type="http://schemas.openxmlformats.org/officeDocument/2006/relationships/hyperlink" Target="http://www.webgenie.com/WebGoogleEarth/"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bboxfinder.com/" TargetMode="Externa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hyperlink" Target="http://epsg.io/map#srs=4326&amp;amp;x=46.406250&amp;amp;y=11.695273&amp;amp;z=3&amp;amp;layer=street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www.webgenie.com/WebGoogleEarth/"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hyperlink" Target="https://earth.google.com/web/" TargetMode="External"/><Relationship Id="rId7"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hyperlink" Target="https://earth.google.com/web/" TargetMode="External"/><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slideLayout" Target="../slideLayouts/slideLayout2.xml"/><Relationship Id="rId16" Type="http://schemas.openxmlformats.org/officeDocument/2006/relationships/image" Target="../media/image32.png"/><Relationship Id="rId1" Type="http://schemas.openxmlformats.org/officeDocument/2006/relationships/tags" Target="../tags/tag8.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19" Type="http://schemas.openxmlformats.org/officeDocument/2006/relationships/image" Target="../media/image35.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F4C3-8F00-4737-9462-E2D81D36D621}"/>
              </a:ext>
            </a:extLst>
          </p:cNvPr>
          <p:cNvSpPr>
            <a:spLocks noGrp="1"/>
          </p:cNvSpPr>
          <p:nvPr>
            <p:ph type="ctrTitle"/>
          </p:nvPr>
        </p:nvSpPr>
        <p:spPr>
          <a:xfrm>
            <a:off x="1672858" y="2457940"/>
            <a:ext cx="8689976" cy="941752"/>
          </a:xfrm>
        </p:spPr>
        <p:txBody>
          <a:bodyPr>
            <a:normAutofit/>
          </a:bodyPr>
          <a:lstStyle/>
          <a:p>
            <a:r>
              <a:rPr lang="en-US"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Google Earth Web</a:t>
            </a:r>
            <a:endParaRPr lang="en-AU"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Subtitle 2">
            <a:extLst>
              <a:ext uri="{FF2B5EF4-FFF2-40B4-BE49-F238E27FC236}">
                <a16:creationId xmlns:a16="http://schemas.microsoft.com/office/drawing/2014/main" id="{60164928-6661-4389-821D-7D0F1094AE71}"/>
              </a:ext>
            </a:extLst>
          </p:cNvPr>
          <p:cNvSpPr>
            <a:spLocks noGrp="1"/>
          </p:cNvSpPr>
          <p:nvPr>
            <p:ph type="subTitle" idx="1"/>
          </p:nvPr>
        </p:nvSpPr>
        <p:spPr>
          <a:xfrm>
            <a:off x="1751012" y="3886201"/>
            <a:ext cx="8689976" cy="552938"/>
          </a:xfrm>
        </p:spPr>
        <p:txBody>
          <a:bodyPr>
            <a:normAutofit/>
          </a:bodyPr>
          <a:lstStyle/>
          <a:p>
            <a:r>
              <a:rPr lang="en-US" sz="2400" b="1" cap="none">
                <a:effectLst>
                  <a:outerShdw blurRad="38100" dist="38100" dir="2700000" algn="tl">
                    <a:srgbClr val="000000">
                      <a:alpha val="43137"/>
                    </a:srgbClr>
                  </a:outerShdw>
                </a:effectLst>
              </a:rPr>
              <a:t>GskyGE: A wrapper to use Google Earth Web</a:t>
            </a:r>
            <a:endParaRPr lang="en-AU" sz="2400" b="1" cap="none">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4E805DAD-3B5F-428A-B82F-8AA0ADFC6368}"/>
              </a:ext>
            </a:extLst>
          </p:cNvPr>
          <p:cNvSpPr/>
          <p:nvPr/>
        </p:nvSpPr>
        <p:spPr>
          <a:xfrm>
            <a:off x="7817" y="6582091"/>
            <a:ext cx="4095261"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latin typeface="Calibri" panose="020F0502020204030204" pitchFamily="34" charset="0"/>
                <a:cs typeface="Calibri" panose="020F0502020204030204" pitchFamily="34" charset="0"/>
              </a:rPr>
              <a:t>Copyright © 2019 by National Computational Infrastructure, Canberra, ACT, Australia. </a:t>
            </a:r>
          </a:p>
          <a:p>
            <a:r>
              <a:rPr lang="en-US" sz="700">
                <a:latin typeface="Calibri" panose="020F0502020204030204" pitchFamily="34" charset="0"/>
                <a:cs typeface="Calibri" panose="020F0502020204030204" pitchFamily="34" charset="0"/>
              </a:rPr>
              <a:t>Author: Dr. Arapaut V. Sivaprasad.</a:t>
            </a:r>
            <a:endParaRPr lang="en-AU" sz="7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1183815" y="6658713"/>
            <a:ext cx="1000368" cy="200055"/>
          </a:xfrm>
          <a:prstGeom prst="rect">
            <a:avLst/>
          </a:prstGeom>
          <a:noFill/>
        </p:spPr>
        <p:txBody>
          <a:bodyPr wrap="square" rtlCol="0">
            <a:spAutoFit/>
          </a:bodyPr>
          <a:lstStyle/>
          <a:p>
            <a:pPr algn="r"/>
            <a:r>
              <a:rPr lang="en-US" sz="700">
                <a:solidFill>
                  <a:schemeClr val="bg1">
                    <a:lumMod val="50000"/>
                  </a:schemeClr>
                </a:solidFill>
                <a:latin typeface="Calibri" panose="020F0502020204030204" pitchFamily="34" charset="0"/>
                <a:cs typeface="Calibri" panose="020F0502020204030204" pitchFamily="34" charset="0"/>
              </a:rPr>
              <a:t>02 April, 2019</a:t>
            </a:r>
            <a:endParaRPr lang="en-AU" sz="700">
              <a:solidFill>
                <a:schemeClr val="bg1">
                  <a:lumMod val="50000"/>
                </a:schemeClr>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9482102-8BB2-401B-B62B-63C53FAACCB2}"/>
              </a:ext>
            </a:extLst>
          </p:cNvPr>
          <p:cNvSpPr txBox="1"/>
          <p:nvPr/>
        </p:nvSpPr>
        <p:spPr>
          <a:xfrm>
            <a:off x="2179864" y="4718957"/>
            <a:ext cx="7903029" cy="769441"/>
          </a:xfrm>
          <a:prstGeom prst="rect">
            <a:avLst/>
          </a:prstGeom>
          <a:noFill/>
        </p:spPr>
        <p:txBody>
          <a:bodyPr wrap="square" rtlCol="0">
            <a:spAutoFit/>
          </a:bodyPr>
          <a:lstStyle/>
          <a:p>
            <a:endParaRPr lang="en-US" sz="1100" b="1">
              <a:solidFill>
                <a:schemeClr val="bg2">
                  <a:lumMod val="60000"/>
                  <a:lumOff val="40000"/>
                </a:schemeClr>
              </a:solidFill>
              <a:latin typeface="Calibri" panose="020F0502020204030204" pitchFamily="34" charset="0"/>
              <a:cs typeface="Calibri" panose="020F0502020204030204" pitchFamily="34" charset="0"/>
            </a:endParaRPr>
          </a:p>
          <a:p>
            <a:r>
              <a:rPr lang="en-US" sz="1100" b="1">
                <a:solidFill>
                  <a:schemeClr val="bg2">
                    <a:lumMod val="60000"/>
                    <a:lumOff val="40000"/>
                  </a:schemeClr>
                </a:solidFill>
                <a:latin typeface="Calibri" panose="020F0502020204030204" pitchFamily="34" charset="0"/>
                <a:cs typeface="Calibri" panose="020F0502020204030204" pitchFamily="34" charset="0"/>
              </a:rPr>
              <a:t>Creates KMLs for Google Earth Web (</a:t>
            </a:r>
            <a:r>
              <a:rPr lang="en-US" sz="1100" b="1">
                <a:solidFill>
                  <a:schemeClr val="bg2">
                    <a:lumMod val="60000"/>
                    <a:lumOff val="40000"/>
                  </a:schemeClr>
                </a:solidFill>
                <a:latin typeface="Calibri" panose="020F0502020204030204" pitchFamily="34" charset="0"/>
                <a:cs typeface="Calibri" panose="020F0502020204030204" pitchFamily="34" charset="0"/>
                <a:hlinkClick r:id="rId2"/>
              </a:rPr>
              <a:t>GEWeb</a:t>
            </a:r>
            <a:r>
              <a:rPr lang="en-US" sz="1100" b="1">
                <a:solidFill>
                  <a:schemeClr val="bg2">
                    <a:lumMod val="60000"/>
                    <a:lumOff val="40000"/>
                  </a:schemeClr>
                </a:solidFill>
                <a:latin typeface="Calibri" panose="020F0502020204030204" pitchFamily="34" charset="0"/>
                <a:cs typeface="Calibri" panose="020F0502020204030204" pitchFamily="34" charset="0"/>
              </a:rPr>
              <a:t>) to simulate GSKY Web Map Service.</a:t>
            </a:r>
          </a:p>
          <a:p>
            <a:endParaRPr lang="en-US" sz="1100" b="1">
              <a:solidFill>
                <a:schemeClr val="bg2">
                  <a:lumMod val="60000"/>
                  <a:lumOff val="40000"/>
                </a:schemeClr>
              </a:solidFill>
              <a:latin typeface="Calibri" panose="020F0502020204030204" pitchFamily="34" charset="0"/>
              <a:cs typeface="Calibri" panose="020F0502020204030204" pitchFamily="34" charset="0"/>
            </a:endParaRPr>
          </a:p>
          <a:p>
            <a:r>
              <a:rPr lang="en-US" sz="1100" b="1">
                <a:solidFill>
                  <a:schemeClr val="bg2">
                    <a:lumMod val="60000"/>
                    <a:lumOff val="40000"/>
                  </a:schemeClr>
                </a:solidFill>
                <a:latin typeface="Calibri" panose="020F0502020204030204" pitchFamily="34" charset="0"/>
                <a:cs typeface="Calibri" panose="020F0502020204030204" pitchFamily="34" charset="0"/>
              </a:rPr>
              <a:t>This app is by far the only way to display GSKY Web Map Service in both spatial and temporal dimensions outside of TerriaMap. </a:t>
            </a:r>
          </a:p>
        </p:txBody>
      </p:sp>
    </p:spTree>
    <p:extLst>
      <p:ext uri="{BB962C8B-B14F-4D97-AF65-F5344CB8AC3E}">
        <p14:creationId xmlns:p14="http://schemas.microsoft.com/office/powerpoint/2010/main" val="11191764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6C5E748-20DC-42AB-BA36-C8D410258F83}"/>
              </a:ext>
            </a:extLst>
          </p:cNvPr>
          <p:cNvPicPr>
            <a:picLocks noChangeAspect="1"/>
          </p:cNvPicPr>
          <p:nvPr/>
        </p:nvPicPr>
        <p:blipFill>
          <a:blip r:embed="rId3"/>
          <a:stretch>
            <a:fillRect/>
          </a:stretch>
        </p:blipFill>
        <p:spPr>
          <a:xfrm>
            <a:off x="3548314" y="2138289"/>
            <a:ext cx="3402000" cy="3052048"/>
          </a:xfrm>
          <a:prstGeom prst="rect">
            <a:avLst/>
          </a:prstGeom>
        </p:spPr>
      </p:pic>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End of Slides</a:t>
            </a:r>
            <a:endParaRPr lang="en-AU" b="1"/>
          </a:p>
        </p:txBody>
      </p:sp>
      <p:sp>
        <p:nvSpPr>
          <p:cNvPr id="8" name="TextBox 7">
            <a:extLst>
              <a:ext uri="{FF2B5EF4-FFF2-40B4-BE49-F238E27FC236}">
                <a16:creationId xmlns:a16="http://schemas.microsoft.com/office/drawing/2014/main" id="{23F96ADA-3404-4624-B40E-9AB2F9E0380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26317C66-B6BA-4187-9A50-9F56504BF2D4}"/>
              </a:ext>
            </a:extLst>
          </p:cNvPr>
          <p:cNvSpPr/>
          <p:nvPr/>
        </p:nvSpPr>
        <p:spPr>
          <a:xfrm>
            <a:off x="4685649" y="941082"/>
            <a:ext cx="4404604"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Display custom region</a:t>
            </a:r>
          </a:p>
        </p:txBody>
      </p:sp>
      <p:sp>
        <p:nvSpPr>
          <p:cNvPr id="10" name="TextBox 9">
            <a:extLst>
              <a:ext uri="{FF2B5EF4-FFF2-40B4-BE49-F238E27FC236}">
                <a16:creationId xmlns:a16="http://schemas.microsoft.com/office/drawing/2014/main" id="{3D774D94-6A6D-4C24-A38B-3D18A3DEC914}"/>
              </a:ext>
            </a:extLst>
          </p:cNvPr>
          <p:cNvSpPr txBox="1"/>
          <p:nvPr/>
        </p:nvSpPr>
        <p:spPr>
          <a:xfrm>
            <a:off x="922564" y="1673679"/>
            <a:ext cx="6906986" cy="430887"/>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To display the GSKY layers over a region not listed, you can find its Lat/Lon coordinates as animated here.</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Firstly, you must go to: </a:t>
            </a:r>
            <a:r>
              <a:rPr lang="en-AU" sz="1100">
                <a:hlinkClick r:id="rId4"/>
              </a:rPr>
              <a:t>http://epsg.io/map#srs=4326&amp;x=25.839844&amp;y=20.138470&amp;z=3&amp;layer=streets</a:t>
            </a:r>
            <a:endParaRPr lang="en-AU" sz="1100">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E2EB0657-8D0F-42E9-A476-D9325FD78D92}"/>
              </a:ext>
            </a:extLst>
          </p:cNvPr>
          <p:cNvPicPr>
            <a:picLocks noChangeAspect="1"/>
          </p:cNvPicPr>
          <p:nvPr/>
        </p:nvPicPr>
        <p:blipFill>
          <a:blip r:embed="rId5"/>
          <a:stretch>
            <a:fillRect/>
          </a:stretch>
        </p:blipFill>
        <p:spPr>
          <a:xfrm>
            <a:off x="3557940" y="2140437"/>
            <a:ext cx="3402000" cy="3052048"/>
          </a:xfrm>
          <a:prstGeom prst="rect">
            <a:avLst/>
          </a:prstGeom>
          <a:ln w="3175">
            <a:solidFill>
              <a:srgbClr val="FF0000"/>
            </a:solidFill>
          </a:ln>
        </p:spPr>
      </p:pic>
      <p:sp>
        <p:nvSpPr>
          <p:cNvPr id="13" name="Rectangle 12">
            <a:extLst>
              <a:ext uri="{FF2B5EF4-FFF2-40B4-BE49-F238E27FC236}">
                <a16:creationId xmlns:a16="http://schemas.microsoft.com/office/drawing/2014/main" id="{26853452-0D75-49E2-9CE9-3F9AE4E4E27C}"/>
              </a:ext>
            </a:extLst>
          </p:cNvPr>
          <p:cNvSpPr/>
          <p:nvPr/>
        </p:nvSpPr>
        <p:spPr>
          <a:xfrm>
            <a:off x="3584121" y="2177297"/>
            <a:ext cx="1812472" cy="2191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8" name="Picture 17">
            <a:extLst>
              <a:ext uri="{FF2B5EF4-FFF2-40B4-BE49-F238E27FC236}">
                <a16:creationId xmlns:a16="http://schemas.microsoft.com/office/drawing/2014/main" id="{03526019-29F5-496E-8E72-7C7555D869D8}"/>
              </a:ext>
            </a:extLst>
          </p:cNvPr>
          <p:cNvPicPr>
            <a:picLocks noChangeAspect="1"/>
          </p:cNvPicPr>
          <p:nvPr/>
        </p:nvPicPr>
        <p:blipFill>
          <a:blip r:embed="rId6"/>
          <a:stretch>
            <a:fillRect/>
          </a:stretch>
        </p:blipFill>
        <p:spPr>
          <a:xfrm>
            <a:off x="6986121" y="2133265"/>
            <a:ext cx="4650140" cy="1275355"/>
          </a:xfrm>
          <a:prstGeom prst="rect">
            <a:avLst/>
          </a:prstGeom>
          <a:ln w="3175">
            <a:solidFill>
              <a:schemeClr val="tx1"/>
            </a:solidFill>
          </a:ln>
        </p:spPr>
      </p:pic>
      <p:sp>
        <p:nvSpPr>
          <p:cNvPr id="19" name="Rectangle 18">
            <a:extLst>
              <a:ext uri="{FF2B5EF4-FFF2-40B4-BE49-F238E27FC236}">
                <a16:creationId xmlns:a16="http://schemas.microsoft.com/office/drawing/2014/main" id="{D371B801-6C00-4B95-A4E7-DA19486B6367}"/>
              </a:ext>
            </a:extLst>
          </p:cNvPr>
          <p:cNvSpPr/>
          <p:nvPr/>
        </p:nvSpPr>
        <p:spPr>
          <a:xfrm>
            <a:off x="8515350" y="2542943"/>
            <a:ext cx="3120911" cy="158953"/>
          </a:xfrm>
          <a:prstGeom prst="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a:extLst>
              <a:ext uri="{FF2B5EF4-FFF2-40B4-BE49-F238E27FC236}">
                <a16:creationId xmlns:a16="http://schemas.microsoft.com/office/drawing/2014/main" id="{B33D5830-E830-4981-BE05-1B4948294220}"/>
              </a:ext>
            </a:extLst>
          </p:cNvPr>
          <p:cNvSpPr/>
          <p:nvPr/>
        </p:nvSpPr>
        <p:spPr>
          <a:xfrm>
            <a:off x="8515350" y="2348486"/>
            <a:ext cx="744293" cy="1589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a:extLst>
              <a:ext uri="{FF2B5EF4-FFF2-40B4-BE49-F238E27FC236}">
                <a16:creationId xmlns:a16="http://schemas.microsoft.com/office/drawing/2014/main" id="{01B372DF-41B2-4587-8021-77640D810BC2}"/>
              </a:ext>
            </a:extLst>
          </p:cNvPr>
          <p:cNvSpPr/>
          <p:nvPr/>
        </p:nvSpPr>
        <p:spPr>
          <a:xfrm>
            <a:off x="7043954" y="3187328"/>
            <a:ext cx="579170" cy="1718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9B7678E2-96B7-4735-BE5E-004555686CD9}"/>
              </a:ext>
            </a:extLst>
          </p:cNvPr>
          <p:cNvSpPr/>
          <p:nvPr/>
        </p:nvSpPr>
        <p:spPr>
          <a:xfrm>
            <a:off x="4831705" y="4484531"/>
            <a:ext cx="356312" cy="3184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6" name="Group 15">
            <a:extLst>
              <a:ext uri="{FF2B5EF4-FFF2-40B4-BE49-F238E27FC236}">
                <a16:creationId xmlns:a16="http://schemas.microsoft.com/office/drawing/2014/main" id="{48192FB8-0C7E-4C51-9D36-012C2458D9E9}"/>
              </a:ext>
            </a:extLst>
          </p:cNvPr>
          <p:cNvGrpSpPr/>
          <p:nvPr/>
        </p:nvGrpSpPr>
        <p:grpSpPr>
          <a:xfrm>
            <a:off x="3548314" y="2130136"/>
            <a:ext cx="3402000" cy="3060201"/>
            <a:chOff x="3557940" y="2132284"/>
            <a:chExt cx="3402000" cy="3060201"/>
          </a:xfrm>
        </p:grpSpPr>
        <p:pic>
          <p:nvPicPr>
            <p:cNvPr id="14" name="Picture 13">
              <a:extLst>
                <a:ext uri="{FF2B5EF4-FFF2-40B4-BE49-F238E27FC236}">
                  <a16:creationId xmlns:a16="http://schemas.microsoft.com/office/drawing/2014/main" id="{0F5806A9-CAD5-4930-8484-1C5D165916C7}"/>
                </a:ext>
              </a:extLst>
            </p:cNvPr>
            <p:cNvPicPr>
              <a:picLocks noChangeAspect="1"/>
            </p:cNvPicPr>
            <p:nvPr/>
          </p:nvPicPr>
          <p:blipFill>
            <a:blip r:embed="rId7"/>
            <a:stretch>
              <a:fillRect/>
            </a:stretch>
          </p:blipFill>
          <p:spPr>
            <a:xfrm>
              <a:off x="3557940" y="2140437"/>
              <a:ext cx="3402000" cy="3052048"/>
            </a:xfrm>
            <a:prstGeom prst="rect">
              <a:avLst/>
            </a:prstGeom>
          </p:spPr>
        </p:pic>
        <p:pic>
          <p:nvPicPr>
            <p:cNvPr id="15" name="Picture 14">
              <a:extLst>
                <a:ext uri="{FF2B5EF4-FFF2-40B4-BE49-F238E27FC236}">
                  <a16:creationId xmlns:a16="http://schemas.microsoft.com/office/drawing/2014/main" id="{A34DF1EC-D28A-495C-88C9-7AB8E5F57E27}"/>
                </a:ext>
              </a:extLst>
            </p:cNvPr>
            <p:cNvPicPr>
              <a:picLocks noChangeAspect="1"/>
            </p:cNvPicPr>
            <p:nvPr/>
          </p:nvPicPr>
          <p:blipFill>
            <a:blip r:embed="rId8"/>
            <a:stretch>
              <a:fillRect/>
            </a:stretch>
          </p:blipFill>
          <p:spPr>
            <a:xfrm>
              <a:off x="3557940" y="2132284"/>
              <a:ext cx="2153822" cy="264148"/>
            </a:xfrm>
            <a:prstGeom prst="rect">
              <a:avLst/>
            </a:prstGeom>
          </p:spPr>
        </p:pic>
      </p:grpSp>
      <p:sp>
        <p:nvSpPr>
          <p:cNvPr id="23" name="Rectangle 22">
            <a:extLst>
              <a:ext uri="{FF2B5EF4-FFF2-40B4-BE49-F238E27FC236}">
                <a16:creationId xmlns:a16="http://schemas.microsoft.com/office/drawing/2014/main" id="{00C356C3-5521-424E-9BE6-C3FEEC01B2E9}"/>
              </a:ext>
            </a:extLst>
          </p:cNvPr>
          <p:cNvSpPr/>
          <p:nvPr/>
        </p:nvSpPr>
        <p:spPr>
          <a:xfrm>
            <a:off x="6266046" y="3214839"/>
            <a:ext cx="365760" cy="3561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a:extLst>
              <a:ext uri="{FF2B5EF4-FFF2-40B4-BE49-F238E27FC236}">
                <a16:creationId xmlns:a16="http://schemas.microsoft.com/office/drawing/2014/main" id="{085CDEFD-3C93-4A9D-B470-C41F8481BF5C}"/>
              </a:ext>
            </a:extLst>
          </p:cNvPr>
          <p:cNvSpPr/>
          <p:nvPr/>
        </p:nvSpPr>
        <p:spPr>
          <a:xfrm>
            <a:off x="3584121" y="2158226"/>
            <a:ext cx="2127641" cy="2191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4" name="Picture 23">
            <a:extLst>
              <a:ext uri="{FF2B5EF4-FFF2-40B4-BE49-F238E27FC236}">
                <a16:creationId xmlns:a16="http://schemas.microsoft.com/office/drawing/2014/main" id="{68D5C9D4-DF97-449C-BFEA-0E0BE85CBC89}"/>
              </a:ext>
            </a:extLst>
          </p:cNvPr>
          <p:cNvPicPr>
            <a:picLocks noChangeAspect="1"/>
          </p:cNvPicPr>
          <p:nvPr/>
        </p:nvPicPr>
        <p:blipFill>
          <a:blip r:embed="rId9"/>
          <a:stretch>
            <a:fillRect/>
          </a:stretch>
        </p:blipFill>
        <p:spPr>
          <a:xfrm>
            <a:off x="3548314" y="2138289"/>
            <a:ext cx="3402000" cy="3052048"/>
          </a:xfrm>
          <a:prstGeom prst="rect">
            <a:avLst/>
          </a:prstGeom>
        </p:spPr>
      </p:pic>
      <p:pic>
        <p:nvPicPr>
          <p:cNvPr id="25" name="Picture 24">
            <a:extLst>
              <a:ext uri="{FF2B5EF4-FFF2-40B4-BE49-F238E27FC236}">
                <a16:creationId xmlns:a16="http://schemas.microsoft.com/office/drawing/2014/main" id="{99F72425-927C-4DC7-BA3D-8C5331A319E0}"/>
              </a:ext>
            </a:extLst>
          </p:cNvPr>
          <p:cNvPicPr>
            <a:picLocks noChangeAspect="1"/>
          </p:cNvPicPr>
          <p:nvPr/>
        </p:nvPicPr>
        <p:blipFill>
          <a:blip r:embed="rId10"/>
          <a:stretch>
            <a:fillRect/>
          </a:stretch>
        </p:blipFill>
        <p:spPr>
          <a:xfrm>
            <a:off x="3548314" y="2897567"/>
            <a:ext cx="3402000" cy="3052048"/>
          </a:xfrm>
          <a:prstGeom prst="rect">
            <a:avLst/>
          </a:prstGeom>
        </p:spPr>
      </p:pic>
    </p:spTree>
    <p:custDataLst>
      <p:tags r:id="rId1"/>
    </p:custDataLst>
    <p:extLst>
      <p:ext uri="{BB962C8B-B14F-4D97-AF65-F5344CB8AC3E}">
        <p14:creationId xmlns:p14="http://schemas.microsoft.com/office/powerpoint/2010/main" val="3740800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2000"/>
                                        <p:tgtEl>
                                          <p:spTgt spid="22"/>
                                        </p:tgtEl>
                                      </p:cBhvr>
                                    </p:animEffect>
                                    <p:anim calcmode="lin" valueType="num">
                                      <p:cBhvr>
                                        <p:cTn id="23" dur="2000" fill="hold"/>
                                        <p:tgtEl>
                                          <p:spTgt spid="22"/>
                                        </p:tgtEl>
                                        <p:attrNameLst>
                                          <p:attrName>ppt_w</p:attrName>
                                        </p:attrNameLst>
                                      </p:cBhvr>
                                      <p:tavLst>
                                        <p:tav tm="0" fmla="#ppt_w*sin(2.5*pi*$)">
                                          <p:val>
                                            <p:fltVal val="0"/>
                                          </p:val>
                                        </p:tav>
                                        <p:tav tm="100000">
                                          <p:val>
                                            <p:fltVal val="1"/>
                                          </p:val>
                                        </p:tav>
                                      </p:tavLst>
                                    </p:anim>
                                    <p:anim calcmode="lin" valueType="num">
                                      <p:cBhvr>
                                        <p:cTn id="24"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45"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2000"/>
                                        <p:tgtEl>
                                          <p:spTgt spid="13"/>
                                        </p:tgtEl>
                                      </p:cBhvr>
                                    </p:animEffect>
                                    <p:anim calcmode="lin" valueType="num">
                                      <p:cBhvr>
                                        <p:cTn id="30" dur="2000" fill="hold"/>
                                        <p:tgtEl>
                                          <p:spTgt spid="13"/>
                                        </p:tgtEl>
                                        <p:attrNameLst>
                                          <p:attrName>ppt_w</p:attrName>
                                        </p:attrNameLst>
                                      </p:cBhvr>
                                      <p:tavLst>
                                        <p:tav tm="0" fmla="#ppt_w*sin(2.5*pi*$)">
                                          <p:val>
                                            <p:fltVal val="0"/>
                                          </p:val>
                                        </p:tav>
                                        <p:tav tm="100000">
                                          <p:val>
                                            <p:fltVal val="1"/>
                                          </p:val>
                                        </p:tav>
                                      </p:tavLst>
                                    </p:anim>
                                    <p:anim calcmode="lin" valueType="num">
                                      <p:cBhvr>
                                        <p:cTn id="31"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45"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2000"/>
                                        <p:tgtEl>
                                          <p:spTgt spid="23"/>
                                        </p:tgtEl>
                                      </p:cBhvr>
                                    </p:animEffect>
                                    <p:anim calcmode="lin" valueType="num">
                                      <p:cBhvr>
                                        <p:cTn id="42" dur="2000" fill="hold"/>
                                        <p:tgtEl>
                                          <p:spTgt spid="23"/>
                                        </p:tgtEl>
                                        <p:attrNameLst>
                                          <p:attrName>ppt_w</p:attrName>
                                        </p:attrNameLst>
                                      </p:cBhvr>
                                      <p:tavLst>
                                        <p:tav tm="0" fmla="#ppt_w*sin(2.5*pi*$)">
                                          <p:val>
                                            <p:fltVal val="0"/>
                                          </p:val>
                                        </p:tav>
                                        <p:tav tm="100000">
                                          <p:val>
                                            <p:fltVal val="1"/>
                                          </p:val>
                                        </p:tav>
                                      </p:tavLst>
                                    </p:anim>
                                    <p:anim calcmode="lin" valueType="num">
                                      <p:cBhvr>
                                        <p:cTn id="43"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45"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2000"/>
                                        <p:tgtEl>
                                          <p:spTgt spid="17"/>
                                        </p:tgtEl>
                                      </p:cBhvr>
                                    </p:animEffect>
                                    <p:anim calcmode="lin" valueType="num">
                                      <p:cBhvr>
                                        <p:cTn id="49" dur="2000" fill="hold"/>
                                        <p:tgtEl>
                                          <p:spTgt spid="17"/>
                                        </p:tgtEl>
                                        <p:attrNameLst>
                                          <p:attrName>ppt_w</p:attrName>
                                        </p:attrNameLst>
                                      </p:cBhvr>
                                      <p:tavLst>
                                        <p:tav tm="0" fmla="#ppt_w*sin(2.5*pi*$)">
                                          <p:val>
                                            <p:fltVal val="0"/>
                                          </p:val>
                                        </p:tav>
                                        <p:tav tm="100000">
                                          <p:val>
                                            <p:fltVal val="1"/>
                                          </p:val>
                                        </p:tav>
                                      </p:tavLst>
                                    </p:anim>
                                    <p:anim calcmode="lin" valueType="num">
                                      <p:cBhvr>
                                        <p:cTn id="50"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45" presetClass="entr" presetSubtype="0" fill="hold" grpId="0" nodeType="click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2000"/>
                                        <p:tgtEl>
                                          <p:spTgt spid="20"/>
                                        </p:tgtEl>
                                      </p:cBhvr>
                                    </p:animEffect>
                                    <p:anim calcmode="lin" valueType="num">
                                      <p:cBhvr>
                                        <p:cTn id="61" dur="2000" fill="hold"/>
                                        <p:tgtEl>
                                          <p:spTgt spid="20"/>
                                        </p:tgtEl>
                                        <p:attrNameLst>
                                          <p:attrName>ppt_w</p:attrName>
                                        </p:attrNameLst>
                                      </p:cBhvr>
                                      <p:tavLst>
                                        <p:tav tm="0" fmla="#ppt_w*sin(2.5*pi*$)">
                                          <p:val>
                                            <p:fltVal val="0"/>
                                          </p:val>
                                        </p:tav>
                                        <p:tav tm="100000">
                                          <p:val>
                                            <p:fltVal val="1"/>
                                          </p:val>
                                        </p:tav>
                                      </p:tavLst>
                                    </p:anim>
                                    <p:anim calcmode="lin" valueType="num">
                                      <p:cBhvr>
                                        <p:cTn id="62"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p:cTn id="67" dur="500" fill="hold"/>
                                        <p:tgtEl>
                                          <p:spTgt spid="19"/>
                                        </p:tgtEl>
                                        <p:attrNameLst>
                                          <p:attrName>ppt_w</p:attrName>
                                        </p:attrNameLst>
                                      </p:cBhvr>
                                      <p:tavLst>
                                        <p:tav tm="0">
                                          <p:val>
                                            <p:fltVal val="0"/>
                                          </p:val>
                                        </p:tav>
                                        <p:tav tm="100000">
                                          <p:val>
                                            <p:strVal val="#ppt_w"/>
                                          </p:val>
                                        </p:tav>
                                      </p:tavLst>
                                    </p:anim>
                                    <p:anim calcmode="lin" valueType="num">
                                      <p:cBhvr>
                                        <p:cTn id="68" dur="500" fill="hold"/>
                                        <p:tgtEl>
                                          <p:spTgt spid="19"/>
                                        </p:tgtEl>
                                        <p:attrNameLst>
                                          <p:attrName>ppt_h</p:attrName>
                                        </p:attrNameLst>
                                      </p:cBhvr>
                                      <p:tavLst>
                                        <p:tav tm="0">
                                          <p:val>
                                            <p:fltVal val="0"/>
                                          </p:val>
                                        </p:tav>
                                        <p:tav tm="100000">
                                          <p:val>
                                            <p:strVal val="#ppt_h"/>
                                          </p:val>
                                        </p:tav>
                                      </p:tavLst>
                                    </p:anim>
                                    <p:animEffect transition="in" filter="fade">
                                      <p:cBhvr>
                                        <p:cTn id="69" dur="500"/>
                                        <p:tgtEl>
                                          <p:spTgt spid="19"/>
                                        </p:tgtEl>
                                      </p:cBhvr>
                                    </p:animEffect>
                                  </p:childTnLst>
                                </p:cTn>
                              </p:par>
                            </p:childTnLst>
                          </p:cTn>
                        </p:par>
                      </p:childTnLst>
                    </p:cTn>
                  </p:par>
                  <p:par>
                    <p:cTn id="70" fill="hold">
                      <p:stCondLst>
                        <p:cond delay="indefinite"/>
                      </p:stCondLst>
                      <p:childTnLst>
                        <p:par>
                          <p:cTn id="71" fill="hold">
                            <p:stCondLst>
                              <p:cond delay="0"/>
                            </p:stCondLst>
                            <p:childTnLst>
                              <p:par>
                                <p:cTn id="72" presetID="45" presetClass="entr" presetSubtype="0" fill="hold" grpId="0" nodeType="click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fade">
                                      <p:cBhvr>
                                        <p:cTn id="74" dur="2000"/>
                                        <p:tgtEl>
                                          <p:spTgt spid="21"/>
                                        </p:tgtEl>
                                      </p:cBhvr>
                                    </p:animEffect>
                                    <p:anim calcmode="lin" valueType="num">
                                      <p:cBhvr>
                                        <p:cTn id="75" dur="2000" fill="hold"/>
                                        <p:tgtEl>
                                          <p:spTgt spid="21"/>
                                        </p:tgtEl>
                                        <p:attrNameLst>
                                          <p:attrName>ppt_w</p:attrName>
                                        </p:attrNameLst>
                                      </p:cBhvr>
                                      <p:tavLst>
                                        <p:tav tm="0" fmla="#ppt_w*sin(2.5*pi*$)">
                                          <p:val>
                                            <p:fltVal val="0"/>
                                          </p:val>
                                        </p:tav>
                                        <p:tav tm="100000">
                                          <p:val>
                                            <p:fltVal val="1"/>
                                          </p:val>
                                        </p:tav>
                                      </p:tavLst>
                                    </p:anim>
                                    <p:anim calcmode="lin" valueType="num">
                                      <p:cBhvr>
                                        <p:cTn id="76"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fade">
                                      <p:cBhvr>
                                        <p:cTn id="81" dur="500"/>
                                        <p:tgtEl>
                                          <p:spTgt spid="24"/>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500"/>
                                        <p:tgtEl>
                                          <p:spTgt spid="25"/>
                                        </p:tgtEl>
                                      </p:cBhvr>
                                    </p:animEffect>
                                  </p:childTnLst>
                                </p:cTn>
                              </p:par>
                            </p:childTnLst>
                          </p:cTn>
                        </p:par>
                      </p:childTnLst>
                    </p:cTn>
                  </p:par>
                  <p:par>
                    <p:cTn id="87" fill="hold">
                      <p:stCondLst>
                        <p:cond delay="indefinite"/>
                      </p:stCondLst>
                      <p:childTnLst>
                        <p:par>
                          <p:cTn id="88" fill="hold">
                            <p:stCondLst>
                              <p:cond delay="0"/>
                            </p:stCondLst>
                            <p:childTnLst>
                              <p:par>
                                <p:cTn id="89" presetID="14" presetClass="entr" presetSubtype="10" fill="hold" grpId="0" nodeType="clickEffect">
                                  <p:stCondLst>
                                    <p:cond delay="0"/>
                                  </p:stCondLst>
                                  <p:childTnLst>
                                    <p:set>
                                      <p:cBhvr>
                                        <p:cTn id="90" dur="1" fill="hold">
                                          <p:stCondLst>
                                            <p:cond delay="0"/>
                                          </p:stCondLst>
                                        </p:cTn>
                                        <p:tgtEl>
                                          <p:spTgt spid="3"/>
                                        </p:tgtEl>
                                        <p:attrNameLst>
                                          <p:attrName>style.visibility</p:attrName>
                                        </p:attrNameLst>
                                      </p:cBhvr>
                                      <p:to>
                                        <p:strVal val="visible"/>
                                      </p:to>
                                    </p:set>
                                    <p:animEffect transition="in" filter="randombar(horizontal)">
                                      <p:cBhvr>
                                        <p:cTn id="9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3" grpId="0" animBg="1"/>
      <p:bldP spid="19" grpId="0" animBg="1"/>
      <p:bldP spid="20" grpId="0" animBg="1"/>
      <p:bldP spid="21" grpId="0" animBg="1"/>
      <p:bldP spid="22" grpId="0" animBg="1"/>
      <p:bldP spid="23"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922771-A438-4DB0-AD81-CAA0B23485CA}"/>
              </a:ext>
            </a:extLst>
          </p:cNvPr>
          <p:cNvPicPr>
            <a:picLocks noChangeAspect="1"/>
          </p:cNvPicPr>
          <p:nvPr/>
        </p:nvPicPr>
        <p:blipFill>
          <a:blip r:embed="rId3"/>
          <a:stretch>
            <a:fillRect/>
          </a:stretch>
        </p:blipFill>
        <p:spPr>
          <a:xfrm>
            <a:off x="6976495" y="2148076"/>
            <a:ext cx="4548028" cy="1398406"/>
          </a:xfrm>
          <a:prstGeom prst="rect">
            <a:avLst/>
          </a:prstGeom>
          <a:ln w="3175">
            <a:solidFill>
              <a:schemeClr val="tx1"/>
            </a:solidFill>
          </a:ln>
        </p:spPr>
      </p:pic>
      <p:pic>
        <p:nvPicPr>
          <p:cNvPr id="26" name="Picture 25">
            <a:extLst>
              <a:ext uri="{FF2B5EF4-FFF2-40B4-BE49-F238E27FC236}">
                <a16:creationId xmlns:a16="http://schemas.microsoft.com/office/drawing/2014/main" id="{D6C5E748-20DC-42AB-BA36-C8D410258F83}"/>
              </a:ext>
            </a:extLst>
          </p:cNvPr>
          <p:cNvPicPr>
            <a:picLocks noChangeAspect="1"/>
          </p:cNvPicPr>
          <p:nvPr/>
        </p:nvPicPr>
        <p:blipFill>
          <a:blip r:embed="rId4"/>
          <a:stretch>
            <a:fillRect/>
          </a:stretch>
        </p:blipFill>
        <p:spPr>
          <a:xfrm>
            <a:off x="3548314" y="2138289"/>
            <a:ext cx="3402000" cy="3052048"/>
          </a:xfrm>
          <a:prstGeom prst="rect">
            <a:avLst/>
          </a:prstGeom>
        </p:spPr>
      </p:pic>
      <p:sp>
        <p:nvSpPr>
          <p:cNvPr id="8" name="TextBox 7">
            <a:extLst>
              <a:ext uri="{FF2B5EF4-FFF2-40B4-BE49-F238E27FC236}">
                <a16:creationId xmlns:a16="http://schemas.microsoft.com/office/drawing/2014/main" id="{23F96ADA-3404-4624-B40E-9AB2F9E0380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26317C66-B6BA-4187-9A50-9F56504BF2D4}"/>
              </a:ext>
            </a:extLst>
          </p:cNvPr>
          <p:cNvSpPr/>
          <p:nvPr/>
        </p:nvSpPr>
        <p:spPr>
          <a:xfrm>
            <a:off x="3732062" y="941082"/>
            <a:ext cx="6311792"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Get Bounding Box using EPSG.io</a:t>
            </a:r>
          </a:p>
        </p:txBody>
      </p:sp>
      <p:sp>
        <p:nvSpPr>
          <p:cNvPr id="10" name="TextBox 9">
            <a:extLst>
              <a:ext uri="{FF2B5EF4-FFF2-40B4-BE49-F238E27FC236}">
                <a16:creationId xmlns:a16="http://schemas.microsoft.com/office/drawing/2014/main" id="{3D774D94-6A6D-4C24-A38B-3D18A3DEC914}"/>
              </a:ext>
            </a:extLst>
          </p:cNvPr>
          <p:cNvSpPr txBox="1"/>
          <p:nvPr/>
        </p:nvSpPr>
        <p:spPr>
          <a:xfrm>
            <a:off x="922564" y="1673679"/>
            <a:ext cx="6906986" cy="430887"/>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To display the GSKY layers over a region not listed, you can find its Lat/Lon coordinates as animated here.</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Firstly, you must go to: </a:t>
            </a:r>
            <a:r>
              <a:rPr lang="en-AU" sz="1100">
                <a:hlinkClick r:id="rId5"/>
              </a:rPr>
              <a:t>http://epsg.io/map#srs=4326&amp;x=25.839844&amp;y=20.138470&amp;z=3&amp;layer=streets</a:t>
            </a:r>
            <a:endParaRPr lang="en-AU" sz="1100">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E2EB0657-8D0F-42E9-A476-D9325FD78D92}"/>
              </a:ext>
            </a:extLst>
          </p:cNvPr>
          <p:cNvPicPr>
            <a:picLocks noChangeAspect="1"/>
          </p:cNvPicPr>
          <p:nvPr/>
        </p:nvPicPr>
        <p:blipFill>
          <a:blip r:embed="rId6"/>
          <a:stretch>
            <a:fillRect/>
          </a:stretch>
        </p:blipFill>
        <p:spPr>
          <a:xfrm>
            <a:off x="3557940" y="2140437"/>
            <a:ext cx="3402000" cy="3052048"/>
          </a:xfrm>
          <a:prstGeom prst="rect">
            <a:avLst/>
          </a:prstGeom>
          <a:ln w="3175">
            <a:solidFill>
              <a:srgbClr val="FF0000"/>
            </a:solidFill>
          </a:ln>
        </p:spPr>
      </p:pic>
      <p:sp>
        <p:nvSpPr>
          <p:cNvPr id="13" name="Rectangle 12">
            <a:extLst>
              <a:ext uri="{FF2B5EF4-FFF2-40B4-BE49-F238E27FC236}">
                <a16:creationId xmlns:a16="http://schemas.microsoft.com/office/drawing/2014/main" id="{26853452-0D75-49E2-9CE9-3F9AE4E4E27C}"/>
              </a:ext>
            </a:extLst>
          </p:cNvPr>
          <p:cNvSpPr/>
          <p:nvPr/>
        </p:nvSpPr>
        <p:spPr>
          <a:xfrm>
            <a:off x="3584121" y="2177297"/>
            <a:ext cx="1812472" cy="2191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a:extLst>
              <a:ext uri="{FF2B5EF4-FFF2-40B4-BE49-F238E27FC236}">
                <a16:creationId xmlns:a16="http://schemas.microsoft.com/office/drawing/2014/main" id="{D371B801-6C00-4B95-A4E7-DA19486B6367}"/>
              </a:ext>
            </a:extLst>
          </p:cNvPr>
          <p:cNvSpPr/>
          <p:nvPr/>
        </p:nvSpPr>
        <p:spPr>
          <a:xfrm>
            <a:off x="9539587" y="2559271"/>
            <a:ext cx="1937840" cy="1589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a:extLst>
              <a:ext uri="{FF2B5EF4-FFF2-40B4-BE49-F238E27FC236}">
                <a16:creationId xmlns:a16="http://schemas.microsoft.com/office/drawing/2014/main" id="{B33D5830-E830-4981-BE05-1B4948294220}"/>
              </a:ext>
            </a:extLst>
          </p:cNvPr>
          <p:cNvSpPr/>
          <p:nvPr/>
        </p:nvSpPr>
        <p:spPr>
          <a:xfrm>
            <a:off x="9539587" y="2370443"/>
            <a:ext cx="381940" cy="1313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a:extLst>
              <a:ext uri="{FF2B5EF4-FFF2-40B4-BE49-F238E27FC236}">
                <a16:creationId xmlns:a16="http://schemas.microsoft.com/office/drawing/2014/main" id="{01B372DF-41B2-4587-8021-77640D810BC2}"/>
              </a:ext>
            </a:extLst>
          </p:cNvPr>
          <p:cNvSpPr/>
          <p:nvPr/>
        </p:nvSpPr>
        <p:spPr>
          <a:xfrm>
            <a:off x="8064482" y="3195492"/>
            <a:ext cx="579170" cy="1718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9B7678E2-96B7-4735-BE5E-004555686CD9}"/>
              </a:ext>
            </a:extLst>
          </p:cNvPr>
          <p:cNvSpPr/>
          <p:nvPr/>
        </p:nvSpPr>
        <p:spPr>
          <a:xfrm>
            <a:off x="4831705" y="4484531"/>
            <a:ext cx="356312" cy="3184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6" name="Group 15">
            <a:extLst>
              <a:ext uri="{FF2B5EF4-FFF2-40B4-BE49-F238E27FC236}">
                <a16:creationId xmlns:a16="http://schemas.microsoft.com/office/drawing/2014/main" id="{48192FB8-0C7E-4C51-9D36-012C2458D9E9}"/>
              </a:ext>
            </a:extLst>
          </p:cNvPr>
          <p:cNvGrpSpPr/>
          <p:nvPr/>
        </p:nvGrpSpPr>
        <p:grpSpPr>
          <a:xfrm>
            <a:off x="3548314" y="2130136"/>
            <a:ext cx="3402000" cy="3060201"/>
            <a:chOff x="3557940" y="2132284"/>
            <a:chExt cx="3402000" cy="3060201"/>
          </a:xfrm>
        </p:grpSpPr>
        <p:pic>
          <p:nvPicPr>
            <p:cNvPr id="14" name="Picture 13">
              <a:extLst>
                <a:ext uri="{FF2B5EF4-FFF2-40B4-BE49-F238E27FC236}">
                  <a16:creationId xmlns:a16="http://schemas.microsoft.com/office/drawing/2014/main" id="{0F5806A9-CAD5-4930-8484-1C5D165916C7}"/>
                </a:ext>
              </a:extLst>
            </p:cNvPr>
            <p:cNvPicPr>
              <a:picLocks noChangeAspect="1"/>
            </p:cNvPicPr>
            <p:nvPr/>
          </p:nvPicPr>
          <p:blipFill>
            <a:blip r:embed="rId7"/>
            <a:stretch>
              <a:fillRect/>
            </a:stretch>
          </p:blipFill>
          <p:spPr>
            <a:xfrm>
              <a:off x="3557940" y="2140437"/>
              <a:ext cx="3402000" cy="3052048"/>
            </a:xfrm>
            <a:prstGeom prst="rect">
              <a:avLst/>
            </a:prstGeom>
          </p:spPr>
        </p:pic>
        <p:pic>
          <p:nvPicPr>
            <p:cNvPr id="15" name="Picture 14">
              <a:extLst>
                <a:ext uri="{FF2B5EF4-FFF2-40B4-BE49-F238E27FC236}">
                  <a16:creationId xmlns:a16="http://schemas.microsoft.com/office/drawing/2014/main" id="{A34DF1EC-D28A-495C-88C9-7AB8E5F57E27}"/>
                </a:ext>
              </a:extLst>
            </p:cNvPr>
            <p:cNvPicPr>
              <a:picLocks noChangeAspect="1"/>
            </p:cNvPicPr>
            <p:nvPr/>
          </p:nvPicPr>
          <p:blipFill>
            <a:blip r:embed="rId8"/>
            <a:stretch>
              <a:fillRect/>
            </a:stretch>
          </p:blipFill>
          <p:spPr>
            <a:xfrm>
              <a:off x="3557940" y="2132284"/>
              <a:ext cx="2153822" cy="264148"/>
            </a:xfrm>
            <a:prstGeom prst="rect">
              <a:avLst/>
            </a:prstGeom>
          </p:spPr>
        </p:pic>
      </p:grpSp>
      <p:sp>
        <p:nvSpPr>
          <p:cNvPr id="23" name="Rectangle 22">
            <a:extLst>
              <a:ext uri="{FF2B5EF4-FFF2-40B4-BE49-F238E27FC236}">
                <a16:creationId xmlns:a16="http://schemas.microsoft.com/office/drawing/2014/main" id="{00C356C3-5521-424E-9BE6-C3FEEC01B2E9}"/>
              </a:ext>
            </a:extLst>
          </p:cNvPr>
          <p:cNvSpPr/>
          <p:nvPr/>
        </p:nvSpPr>
        <p:spPr>
          <a:xfrm>
            <a:off x="6266046" y="3214839"/>
            <a:ext cx="365760" cy="3561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a:extLst>
              <a:ext uri="{FF2B5EF4-FFF2-40B4-BE49-F238E27FC236}">
                <a16:creationId xmlns:a16="http://schemas.microsoft.com/office/drawing/2014/main" id="{085CDEFD-3C93-4A9D-B470-C41F8481BF5C}"/>
              </a:ext>
            </a:extLst>
          </p:cNvPr>
          <p:cNvSpPr/>
          <p:nvPr/>
        </p:nvSpPr>
        <p:spPr>
          <a:xfrm>
            <a:off x="3584121" y="2158226"/>
            <a:ext cx="2127641" cy="2191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Rounded Corners 26">
            <a:extLst>
              <a:ext uri="{FF2B5EF4-FFF2-40B4-BE49-F238E27FC236}">
                <a16:creationId xmlns:a16="http://schemas.microsoft.com/office/drawing/2014/main" id="{C49395DC-E84C-4551-8ED0-93C77C9987F2}"/>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Custom Coordinates (Cntd.)</a:t>
            </a:r>
            <a:endParaRPr lang="en-AU" b="1"/>
          </a:p>
        </p:txBody>
      </p:sp>
    </p:spTree>
    <p:custDataLst>
      <p:tags r:id="rId1"/>
    </p:custDataLst>
    <p:extLst>
      <p:ext uri="{BB962C8B-B14F-4D97-AF65-F5344CB8AC3E}">
        <p14:creationId xmlns:p14="http://schemas.microsoft.com/office/powerpoint/2010/main" val="2359015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2000"/>
                                        <p:tgtEl>
                                          <p:spTgt spid="22"/>
                                        </p:tgtEl>
                                      </p:cBhvr>
                                    </p:animEffect>
                                    <p:anim calcmode="lin" valueType="num">
                                      <p:cBhvr>
                                        <p:cTn id="23" dur="2000" fill="hold"/>
                                        <p:tgtEl>
                                          <p:spTgt spid="22"/>
                                        </p:tgtEl>
                                        <p:attrNameLst>
                                          <p:attrName>ppt_w</p:attrName>
                                        </p:attrNameLst>
                                      </p:cBhvr>
                                      <p:tavLst>
                                        <p:tav tm="0" fmla="#ppt_w*sin(2.5*pi*$)">
                                          <p:val>
                                            <p:fltVal val="0"/>
                                          </p:val>
                                        </p:tav>
                                        <p:tav tm="100000">
                                          <p:val>
                                            <p:fltVal val="1"/>
                                          </p:val>
                                        </p:tav>
                                      </p:tavLst>
                                    </p:anim>
                                    <p:anim calcmode="lin" valueType="num">
                                      <p:cBhvr>
                                        <p:cTn id="24"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45"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2000"/>
                                        <p:tgtEl>
                                          <p:spTgt spid="13"/>
                                        </p:tgtEl>
                                      </p:cBhvr>
                                    </p:animEffect>
                                    <p:anim calcmode="lin" valueType="num">
                                      <p:cBhvr>
                                        <p:cTn id="30" dur="2000" fill="hold"/>
                                        <p:tgtEl>
                                          <p:spTgt spid="13"/>
                                        </p:tgtEl>
                                        <p:attrNameLst>
                                          <p:attrName>ppt_w</p:attrName>
                                        </p:attrNameLst>
                                      </p:cBhvr>
                                      <p:tavLst>
                                        <p:tav tm="0" fmla="#ppt_w*sin(2.5*pi*$)">
                                          <p:val>
                                            <p:fltVal val="0"/>
                                          </p:val>
                                        </p:tav>
                                        <p:tav tm="100000">
                                          <p:val>
                                            <p:fltVal val="1"/>
                                          </p:val>
                                        </p:tav>
                                      </p:tavLst>
                                    </p:anim>
                                    <p:anim calcmode="lin" valueType="num">
                                      <p:cBhvr>
                                        <p:cTn id="31"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45"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2000"/>
                                        <p:tgtEl>
                                          <p:spTgt spid="23"/>
                                        </p:tgtEl>
                                      </p:cBhvr>
                                    </p:animEffect>
                                    <p:anim calcmode="lin" valueType="num">
                                      <p:cBhvr>
                                        <p:cTn id="42" dur="2000" fill="hold"/>
                                        <p:tgtEl>
                                          <p:spTgt spid="23"/>
                                        </p:tgtEl>
                                        <p:attrNameLst>
                                          <p:attrName>ppt_w</p:attrName>
                                        </p:attrNameLst>
                                      </p:cBhvr>
                                      <p:tavLst>
                                        <p:tav tm="0" fmla="#ppt_w*sin(2.5*pi*$)">
                                          <p:val>
                                            <p:fltVal val="0"/>
                                          </p:val>
                                        </p:tav>
                                        <p:tav tm="100000">
                                          <p:val>
                                            <p:fltVal val="1"/>
                                          </p:val>
                                        </p:tav>
                                      </p:tavLst>
                                    </p:anim>
                                    <p:anim calcmode="lin" valueType="num">
                                      <p:cBhvr>
                                        <p:cTn id="43"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45"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2000"/>
                                        <p:tgtEl>
                                          <p:spTgt spid="17"/>
                                        </p:tgtEl>
                                      </p:cBhvr>
                                    </p:animEffect>
                                    <p:anim calcmode="lin" valueType="num">
                                      <p:cBhvr>
                                        <p:cTn id="49" dur="2000" fill="hold"/>
                                        <p:tgtEl>
                                          <p:spTgt spid="17"/>
                                        </p:tgtEl>
                                        <p:attrNameLst>
                                          <p:attrName>ppt_w</p:attrName>
                                        </p:attrNameLst>
                                      </p:cBhvr>
                                      <p:tavLst>
                                        <p:tav tm="0" fmla="#ppt_w*sin(2.5*pi*$)">
                                          <p:val>
                                            <p:fltVal val="0"/>
                                          </p:val>
                                        </p:tav>
                                        <p:tav tm="100000">
                                          <p:val>
                                            <p:fltVal val="1"/>
                                          </p:val>
                                        </p:tav>
                                      </p:tavLst>
                                    </p:anim>
                                    <p:anim calcmode="lin" valueType="num">
                                      <p:cBhvr>
                                        <p:cTn id="50"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childTnLst>
                          </p:cTn>
                        </p:par>
                      </p:childTnLst>
                    </p:cTn>
                  </p:par>
                  <p:par>
                    <p:cTn id="56" fill="hold">
                      <p:stCondLst>
                        <p:cond delay="indefinite"/>
                      </p:stCondLst>
                      <p:childTnLst>
                        <p:par>
                          <p:cTn id="57" fill="hold">
                            <p:stCondLst>
                              <p:cond delay="0"/>
                            </p:stCondLst>
                            <p:childTnLst>
                              <p:par>
                                <p:cTn id="58" presetID="45" presetClass="entr" presetSubtype="0" fill="hold" grpId="0" nodeType="click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2000"/>
                                        <p:tgtEl>
                                          <p:spTgt spid="20"/>
                                        </p:tgtEl>
                                      </p:cBhvr>
                                    </p:animEffect>
                                    <p:anim calcmode="lin" valueType="num">
                                      <p:cBhvr>
                                        <p:cTn id="61" dur="2000" fill="hold"/>
                                        <p:tgtEl>
                                          <p:spTgt spid="20"/>
                                        </p:tgtEl>
                                        <p:attrNameLst>
                                          <p:attrName>ppt_w</p:attrName>
                                        </p:attrNameLst>
                                      </p:cBhvr>
                                      <p:tavLst>
                                        <p:tav tm="0" fmla="#ppt_w*sin(2.5*pi*$)">
                                          <p:val>
                                            <p:fltVal val="0"/>
                                          </p:val>
                                        </p:tav>
                                        <p:tav tm="100000">
                                          <p:val>
                                            <p:fltVal val="1"/>
                                          </p:val>
                                        </p:tav>
                                      </p:tavLst>
                                    </p:anim>
                                    <p:anim calcmode="lin" valueType="num">
                                      <p:cBhvr>
                                        <p:cTn id="62"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45" presetClass="entr" presetSubtype="0"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2000"/>
                                        <p:tgtEl>
                                          <p:spTgt spid="19"/>
                                        </p:tgtEl>
                                      </p:cBhvr>
                                    </p:animEffect>
                                    <p:anim calcmode="lin" valueType="num">
                                      <p:cBhvr>
                                        <p:cTn id="68" dur="2000" fill="hold"/>
                                        <p:tgtEl>
                                          <p:spTgt spid="19"/>
                                        </p:tgtEl>
                                        <p:attrNameLst>
                                          <p:attrName>ppt_w</p:attrName>
                                        </p:attrNameLst>
                                      </p:cBhvr>
                                      <p:tavLst>
                                        <p:tav tm="0" fmla="#ppt_w*sin(2.5*pi*$)">
                                          <p:val>
                                            <p:fltVal val="0"/>
                                          </p:val>
                                        </p:tav>
                                        <p:tav tm="100000">
                                          <p:val>
                                            <p:fltVal val="1"/>
                                          </p:val>
                                        </p:tav>
                                      </p:tavLst>
                                    </p:anim>
                                    <p:anim calcmode="lin" valueType="num">
                                      <p:cBhvr>
                                        <p:cTn id="69" dur="20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70" fill="hold">
                      <p:stCondLst>
                        <p:cond delay="indefinite"/>
                      </p:stCondLst>
                      <p:childTnLst>
                        <p:par>
                          <p:cTn id="71" fill="hold">
                            <p:stCondLst>
                              <p:cond delay="0"/>
                            </p:stCondLst>
                            <p:childTnLst>
                              <p:par>
                                <p:cTn id="72" presetID="45" presetClass="entr" presetSubtype="0" fill="hold" grpId="0" nodeType="click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fade">
                                      <p:cBhvr>
                                        <p:cTn id="74" dur="2000"/>
                                        <p:tgtEl>
                                          <p:spTgt spid="21"/>
                                        </p:tgtEl>
                                      </p:cBhvr>
                                    </p:animEffect>
                                    <p:anim calcmode="lin" valueType="num">
                                      <p:cBhvr>
                                        <p:cTn id="75" dur="2000" fill="hold"/>
                                        <p:tgtEl>
                                          <p:spTgt spid="21"/>
                                        </p:tgtEl>
                                        <p:attrNameLst>
                                          <p:attrName>ppt_w</p:attrName>
                                        </p:attrNameLst>
                                      </p:cBhvr>
                                      <p:tavLst>
                                        <p:tav tm="0" fmla="#ppt_w*sin(2.5*pi*$)">
                                          <p:val>
                                            <p:fltVal val="0"/>
                                          </p:val>
                                        </p:tav>
                                        <p:tav tm="100000">
                                          <p:val>
                                            <p:fltVal val="1"/>
                                          </p:val>
                                        </p:tav>
                                      </p:tavLst>
                                    </p:anim>
                                    <p:anim calcmode="lin" valueType="num">
                                      <p:cBhvr>
                                        <p:cTn id="76"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77" fill="hold">
                      <p:stCondLst>
                        <p:cond delay="indefinite"/>
                      </p:stCondLst>
                      <p:childTnLst>
                        <p:par>
                          <p:cTn id="78" fill="hold">
                            <p:stCondLst>
                              <p:cond delay="0"/>
                            </p:stCondLst>
                            <p:childTnLst>
                              <p:par>
                                <p:cTn id="79" presetID="14" presetClass="entr" presetSubtype="10" fill="hold" grpId="0" nodeType="click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randombar(horizontal)">
                                      <p:cBhvr>
                                        <p:cTn id="8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9" grpId="0" animBg="1"/>
      <p:bldP spid="20" grpId="0" animBg="1"/>
      <p:bldP spid="21" grpId="0" animBg="1"/>
      <p:bldP spid="22" grpId="0" animBg="1"/>
      <p:bldP spid="23" grpId="0" animBg="1"/>
      <p:bldP spid="17" grpId="0" animBg="1"/>
      <p:bldP spid="2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D1505BB4-5106-4401-9F91-DEF76A4CDCE2}"/>
              </a:ext>
            </a:extLst>
          </p:cNvPr>
          <p:cNvPicPr>
            <a:picLocks noChangeAspect="1"/>
          </p:cNvPicPr>
          <p:nvPr/>
        </p:nvPicPr>
        <p:blipFill>
          <a:blip r:embed="rId3"/>
          <a:stretch>
            <a:fillRect/>
          </a:stretch>
        </p:blipFill>
        <p:spPr>
          <a:xfrm>
            <a:off x="6782737" y="2145977"/>
            <a:ext cx="4942798" cy="1519788"/>
          </a:xfrm>
          <a:prstGeom prst="rect">
            <a:avLst/>
          </a:prstGeom>
          <a:ln w="3175">
            <a:solidFill>
              <a:schemeClr val="tx1"/>
            </a:solidFill>
          </a:ln>
        </p:spPr>
      </p:pic>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End of Slides</a:t>
            </a:r>
            <a:endParaRPr lang="en-AU" b="1"/>
          </a:p>
        </p:txBody>
      </p:sp>
      <p:sp>
        <p:nvSpPr>
          <p:cNvPr id="8" name="TextBox 7">
            <a:extLst>
              <a:ext uri="{FF2B5EF4-FFF2-40B4-BE49-F238E27FC236}">
                <a16:creationId xmlns:a16="http://schemas.microsoft.com/office/drawing/2014/main" id="{23F96ADA-3404-4624-B40E-9AB2F9E0380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26317C66-B6BA-4187-9A50-9F56504BF2D4}"/>
              </a:ext>
            </a:extLst>
          </p:cNvPr>
          <p:cNvSpPr/>
          <p:nvPr/>
        </p:nvSpPr>
        <p:spPr>
          <a:xfrm>
            <a:off x="3326311" y="941082"/>
            <a:ext cx="7123297"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Get Bounding Box using Bbox Finder</a:t>
            </a:r>
          </a:p>
        </p:txBody>
      </p:sp>
      <p:sp>
        <p:nvSpPr>
          <p:cNvPr id="10" name="TextBox 9">
            <a:extLst>
              <a:ext uri="{FF2B5EF4-FFF2-40B4-BE49-F238E27FC236}">
                <a16:creationId xmlns:a16="http://schemas.microsoft.com/office/drawing/2014/main" id="{3D774D94-6A6D-4C24-A38B-3D18A3DEC914}"/>
              </a:ext>
            </a:extLst>
          </p:cNvPr>
          <p:cNvSpPr txBox="1"/>
          <p:nvPr/>
        </p:nvSpPr>
        <p:spPr>
          <a:xfrm>
            <a:off x="922564" y="1673679"/>
            <a:ext cx="6906986" cy="430887"/>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To display the GSKY layers over a region not listed, you can find its Lat/Lon coordinates as animated here.</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Firstly, you must go to: </a:t>
            </a:r>
            <a:r>
              <a:rPr lang="en-US" sz="1100">
                <a:latin typeface="Calibri" panose="020F0502020204030204" pitchFamily="34" charset="0"/>
                <a:cs typeface="Calibri" panose="020F0502020204030204" pitchFamily="34" charset="0"/>
                <a:hlinkClick r:id="rId4"/>
              </a:rPr>
              <a:t>http://bboxfinder.com/</a:t>
            </a:r>
            <a:r>
              <a:rPr lang="en-US" sz="1100">
                <a:latin typeface="Calibri" panose="020F0502020204030204" pitchFamily="34" charset="0"/>
                <a:cs typeface="Calibri" panose="020F0502020204030204" pitchFamily="34" charset="0"/>
              </a:rPr>
              <a:t> </a:t>
            </a:r>
            <a:endParaRPr lang="en-AU" sz="1100">
              <a:latin typeface="Calibri" panose="020F0502020204030204" pitchFamily="34" charset="0"/>
              <a:cs typeface="Calibri" panose="020F0502020204030204" pitchFamily="34" charset="0"/>
            </a:endParaRPr>
          </a:p>
        </p:txBody>
      </p:sp>
      <p:sp>
        <p:nvSpPr>
          <p:cNvPr id="19" name="Rectangle 18">
            <a:extLst>
              <a:ext uri="{FF2B5EF4-FFF2-40B4-BE49-F238E27FC236}">
                <a16:creationId xmlns:a16="http://schemas.microsoft.com/office/drawing/2014/main" id="{D371B801-6C00-4B95-A4E7-DA19486B6367}"/>
              </a:ext>
            </a:extLst>
          </p:cNvPr>
          <p:cNvSpPr/>
          <p:nvPr/>
        </p:nvSpPr>
        <p:spPr>
          <a:xfrm>
            <a:off x="9564079" y="2600091"/>
            <a:ext cx="1937840" cy="1589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a:extLst>
              <a:ext uri="{FF2B5EF4-FFF2-40B4-BE49-F238E27FC236}">
                <a16:creationId xmlns:a16="http://schemas.microsoft.com/office/drawing/2014/main" id="{B33D5830-E830-4981-BE05-1B4948294220}"/>
              </a:ext>
            </a:extLst>
          </p:cNvPr>
          <p:cNvSpPr/>
          <p:nvPr/>
        </p:nvSpPr>
        <p:spPr>
          <a:xfrm>
            <a:off x="9564079" y="2411263"/>
            <a:ext cx="381940" cy="1313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a:extLst>
              <a:ext uri="{FF2B5EF4-FFF2-40B4-BE49-F238E27FC236}">
                <a16:creationId xmlns:a16="http://schemas.microsoft.com/office/drawing/2014/main" id="{01B372DF-41B2-4587-8021-77640D810BC2}"/>
              </a:ext>
            </a:extLst>
          </p:cNvPr>
          <p:cNvSpPr/>
          <p:nvPr/>
        </p:nvSpPr>
        <p:spPr>
          <a:xfrm>
            <a:off x="7974678" y="3293460"/>
            <a:ext cx="648000" cy="1718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a:extLst>
              <a:ext uri="{FF2B5EF4-FFF2-40B4-BE49-F238E27FC236}">
                <a16:creationId xmlns:a16="http://schemas.microsoft.com/office/drawing/2014/main" id="{9B7DC77F-C5AA-417D-B29A-CA261A3B016B}"/>
              </a:ext>
            </a:extLst>
          </p:cNvPr>
          <p:cNvPicPr>
            <a:picLocks noChangeAspect="1"/>
          </p:cNvPicPr>
          <p:nvPr/>
        </p:nvPicPr>
        <p:blipFill>
          <a:blip r:embed="rId5"/>
          <a:stretch>
            <a:fillRect/>
          </a:stretch>
        </p:blipFill>
        <p:spPr>
          <a:xfrm>
            <a:off x="3326310" y="2153549"/>
            <a:ext cx="3434027" cy="3577777"/>
          </a:xfrm>
          <a:prstGeom prst="rect">
            <a:avLst/>
          </a:prstGeom>
          <a:ln w="3175">
            <a:solidFill>
              <a:schemeClr val="tx1"/>
            </a:solidFill>
          </a:ln>
        </p:spPr>
      </p:pic>
      <p:sp>
        <p:nvSpPr>
          <p:cNvPr id="5" name="TextBox 4">
            <a:extLst>
              <a:ext uri="{FF2B5EF4-FFF2-40B4-BE49-F238E27FC236}">
                <a16:creationId xmlns:a16="http://schemas.microsoft.com/office/drawing/2014/main" id="{136B69DD-418D-4446-8876-28B4F3E04E9D}"/>
              </a:ext>
            </a:extLst>
          </p:cNvPr>
          <p:cNvSpPr txBox="1"/>
          <p:nvPr/>
        </p:nvSpPr>
        <p:spPr>
          <a:xfrm>
            <a:off x="7053943" y="5012871"/>
            <a:ext cx="4470580" cy="815608"/>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DISCLAIMER</a:t>
            </a:r>
          </a:p>
          <a:p>
            <a:pPr algn="just"/>
            <a:r>
              <a:rPr lang="en-US" sz="900">
                <a:latin typeface="Calibri" panose="020F0502020204030204" pitchFamily="34" charset="0"/>
                <a:cs typeface="Calibri" panose="020F0502020204030204" pitchFamily="34" charset="0"/>
              </a:rPr>
              <a:t>The “Bbox Finder” is a private website and there is no information about the company or contact details. Norton SafeWeb does not classify it as either safe or dangerous. Looks like there is no threat, but be cautious. The site may disappear anytime without warning. We will try to implement one like it ourselves.</a:t>
            </a:r>
            <a:endParaRPr lang="en-AU" sz="90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AF5B11FF-6D9A-4FFB-9441-AAD95E260F8F}"/>
              </a:ext>
            </a:extLst>
          </p:cNvPr>
          <p:cNvSpPr/>
          <p:nvPr/>
        </p:nvSpPr>
        <p:spPr>
          <a:xfrm>
            <a:off x="4351564" y="5053691"/>
            <a:ext cx="514350" cy="898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a:extLst>
              <a:ext uri="{FF2B5EF4-FFF2-40B4-BE49-F238E27FC236}">
                <a16:creationId xmlns:a16="http://schemas.microsoft.com/office/drawing/2014/main" id="{EB5FA6F9-D0E1-441F-A41A-D817D459192B}"/>
              </a:ext>
            </a:extLst>
          </p:cNvPr>
          <p:cNvSpPr/>
          <p:nvPr/>
        </p:nvSpPr>
        <p:spPr>
          <a:xfrm>
            <a:off x="5983196" y="5392099"/>
            <a:ext cx="565785" cy="898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B9DED73B-DC26-4474-8C24-30035FAA74C9}"/>
              </a:ext>
            </a:extLst>
          </p:cNvPr>
          <p:cNvSpPr/>
          <p:nvPr/>
        </p:nvSpPr>
        <p:spPr>
          <a:xfrm>
            <a:off x="3362513" y="2839115"/>
            <a:ext cx="120090" cy="1017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CF3C044E-152E-4819-9224-049BE815AE8F}"/>
              </a:ext>
            </a:extLst>
          </p:cNvPr>
          <p:cNvSpPr/>
          <p:nvPr/>
        </p:nvSpPr>
        <p:spPr>
          <a:xfrm>
            <a:off x="5282293" y="4204607"/>
            <a:ext cx="1363436" cy="9380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5" name="Picture 24">
            <a:extLst>
              <a:ext uri="{FF2B5EF4-FFF2-40B4-BE49-F238E27FC236}">
                <a16:creationId xmlns:a16="http://schemas.microsoft.com/office/drawing/2014/main" id="{AF8626BF-8AA1-4A1F-A33B-3E4A5042175E}"/>
              </a:ext>
            </a:extLst>
          </p:cNvPr>
          <p:cNvPicPr>
            <a:picLocks noChangeAspect="1"/>
          </p:cNvPicPr>
          <p:nvPr/>
        </p:nvPicPr>
        <p:blipFill>
          <a:blip r:embed="rId6"/>
          <a:stretch>
            <a:fillRect/>
          </a:stretch>
        </p:blipFill>
        <p:spPr>
          <a:xfrm>
            <a:off x="3320349" y="2143661"/>
            <a:ext cx="3434027" cy="3604662"/>
          </a:xfrm>
          <a:prstGeom prst="rect">
            <a:avLst/>
          </a:prstGeom>
          <a:ln w="3175">
            <a:solidFill>
              <a:schemeClr val="tx1"/>
            </a:solidFill>
          </a:ln>
        </p:spPr>
      </p:pic>
      <p:sp>
        <p:nvSpPr>
          <p:cNvPr id="27" name="Rectangle 26">
            <a:extLst>
              <a:ext uri="{FF2B5EF4-FFF2-40B4-BE49-F238E27FC236}">
                <a16:creationId xmlns:a16="http://schemas.microsoft.com/office/drawing/2014/main" id="{39E99D2B-8297-4F9C-B240-C406745F7047}"/>
              </a:ext>
            </a:extLst>
          </p:cNvPr>
          <p:cNvSpPr/>
          <p:nvPr/>
        </p:nvSpPr>
        <p:spPr>
          <a:xfrm>
            <a:off x="3756931" y="5408427"/>
            <a:ext cx="1692000" cy="898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9" name="Picture 28">
            <a:extLst>
              <a:ext uri="{FF2B5EF4-FFF2-40B4-BE49-F238E27FC236}">
                <a16:creationId xmlns:a16="http://schemas.microsoft.com/office/drawing/2014/main" id="{82FEB3AB-47BB-4068-95AC-DCAF4119999D}"/>
              </a:ext>
            </a:extLst>
          </p:cNvPr>
          <p:cNvPicPr>
            <a:picLocks noChangeAspect="1"/>
          </p:cNvPicPr>
          <p:nvPr/>
        </p:nvPicPr>
        <p:blipFill>
          <a:blip r:embed="rId7"/>
          <a:stretch>
            <a:fillRect/>
          </a:stretch>
        </p:blipFill>
        <p:spPr>
          <a:xfrm>
            <a:off x="2731890" y="2138290"/>
            <a:ext cx="4024800" cy="3610783"/>
          </a:xfrm>
          <a:prstGeom prst="rect">
            <a:avLst/>
          </a:prstGeom>
        </p:spPr>
      </p:pic>
      <p:pic>
        <p:nvPicPr>
          <p:cNvPr id="30" name="Picture 29">
            <a:extLst>
              <a:ext uri="{FF2B5EF4-FFF2-40B4-BE49-F238E27FC236}">
                <a16:creationId xmlns:a16="http://schemas.microsoft.com/office/drawing/2014/main" id="{5915E387-8795-4E5A-B205-A65DCFF5736B}"/>
              </a:ext>
            </a:extLst>
          </p:cNvPr>
          <p:cNvPicPr>
            <a:picLocks noChangeAspect="1"/>
          </p:cNvPicPr>
          <p:nvPr/>
        </p:nvPicPr>
        <p:blipFill>
          <a:blip r:embed="rId8"/>
          <a:stretch>
            <a:fillRect/>
          </a:stretch>
        </p:blipFill>
        <p:spPr>
          <a:xfrm>
            <a:off x="2731890" y="2146458"/>
            <a:ext cx="4023965" cy="3610034"/>
          </a:xfrm>
          <a:prstGeom prst="rect">
            <a:avLst/>
          </a:prstGeom>
        </p:spPr>
      </p:pic>
    </p:spTree>
    <p:custDataLst>
      <p:tags r:id="rId1"/>
    </p:custDataLst>
    <p:extLst>
      <p:ext uri="{BB962C8B-B14F-4D97-AF65-F5344CB8AC3E}">
        <p14:creationId xmlns:p14="http://schemas.microsoft.com/office/powerpoint/2010/main" val="2132306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000"/>
                                        <p:tgtEl>
                                          <p:spTgt spid="6"/>
                                        </p:tgtEl>
                                      </p:cBhvr>
                                    </p:animEffect>
                                    <p:anim calcmode="lin" valueType="num">
                                      <p:cBhvr>
                                        <p:cTn id="18" dur="2000" fill="hold"/>
                                        <p:tgtEl>
                                          <p:spTgt spid="6"/>
                                        </p:tgtEl>
                                        <p:attrNameLst>
                                          <p:attrName>ppt_w</p:attrName>
                                        </p:attrNameLst>
                                      </p:cBhvr>
                                      <p:tavLst>
                                        <p:tav tm="0" fmla="#ppt_w*sin(2.5*pi*$)">
                                          <p:val>
                                            <p:fltVal val="0"/>
                                          </p:val>
                                        </p:tav>
                                        <p:tav tm="100000">
                                          <p:val>
                                            <p:fltVal val="1"/>
                                          </p:val>
                                        </p:tav>
                                      </p:tavLst>
                                    </p:anim>
                                    <p:anim calcmode="lin" valueType="num">
                                      <p:cBhvr>
                                        <p:cTn id="19" dur="2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2000"/>
                                        <p:tgtEl>
                                          <p:spTgt spid="24"/>
                                        </p:tgtEl>
                                      </p:cBhvr>
                                    </p:animEffect>
                                    <p:anim calcmode="lin" valueType="num">
                                      <p:cBhvr>
                                        <p:cTn id="25" dur="2000" fill="hold"/>
                                        <p:tgtEl>
                                          <p:spTgt spid="24"/>
                                        </p:tgtEl>
                                        <p:attrNameLst>
                                          <p:attrName>ppt_w</p:attrName>
                                        </p:attrNameLst>
                                      </p:cBhvr>
                                      <p:tavLst>
                                        <p:tav tm="0" fmla="#ppt_w*sin(2.5*pi*$)">
                                          <p:val>
                                            <p:fltVal val="0"/>
                                          </p:val>
                                        </p:tav>
                                        <p:tav tm="100000">
                                          <p:val>
                                            <p:fltVal val="1"/>
                                          </p:val>
                                        </p:tav>
                                      </p:tavLst>
                                    </p:anim>
                                    <p:anim calcmode="lin" valueType="num">
                                      <p:cBhvr>
                                        <p:cTn id="26" dur="20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2000"/>
                                        <p:tgtEl>
                                          <p:spTgt spid="7"/>
                                        </p:tgtEl>
                                      </p:cBhvr>
                                    </p:animEffect>
                                    <p:anim calcmode="lin" valueType="num">
                                      <p:cBhvr>
                                        <p:cTn id="32" dur="2000" fill="hold"/>
                                        <p:tgtEl>
                                          <p:spTgt spid="7"/>
                                        </p:tgtEl>
                                        <p:attrNameLst>
                                          <p:attrName>ppt_w</p:attrName>
                                        </p:attrNameLst>
                                      </p:cBhvr>
                                      <p:tavLst>
                                        <p:tav tm="0" fmla="#ppt_w*sin(2.5*pi*$)">
                                          <p:val>
                                            <p:fltVal val="0"/>
                                          </p:val>
                                        </p:tav>
                                        <p:tav tm="100000">
                                          <p:val>
                                            <p:fltVal val="1"/>
                                          </p:val>
                                        </p:tav>
                                      </p:tavLst>
                                    </p:anim>
                                    <p:anim calcmode="lin" valueType="num">
                                      <p:cBhvr>
                                        <p:cTn id="33"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p:cTn id="38" dur="500" fill="hold"/>
                                        <p:tgtEl>
                                          <p:spTgt spid="11"/>
                                        </p:tgtEl>
                                        <p:attrNameLst>
                                          <p:attrName>ppt_w</p:attrName>
                                        </p:attrNameLst>
                                      </p:cBhvr>
                                      <p:tavLst>
                                        <p:tav tm="0">
                                          <p:val>
                                            <p:fltVal val="0"/>
                                          </p:val>
                                        </p:tav>
                                        <p:tav tm="100000">
                                          <p:val>
                                            <p:strVal val="#ppt_w"/>
                                          </p:val>
                                        </p:tav>
                                      </p:tavLst>
                                    </p:anim>
                                    <p:anim calcmode="lin" valueType="num">
                                      <p:cBhvr>
                                        <p:cTn id="39" dur="500" fill="hold"/>
                                        <p:tgtEl>
                                          <p:spTgt spid="11"/>
                                        </p:tgtEl>
                                        <p:attrNameLst>
                                          <p:attrName>ppt_h</p:attrName>
                                        </p:attrNameLst>
                                      </p:cBhvr>
                                      <p:tavLst>
                                        <p:tav tm="0">
                                          <p:val>
                                            <p:fltVal val="0"/>
                                          </p:val>
                                        </p:tav>
                                        <p:tav tm="100000">
                                          <p:val>
                                            <p:strVal val="#ppt_h"/>
                                          </p:val>
                                        </p:tav>
                                      </p:tavLst>
                                    </p:anim>
                                    <p:animEffect transition="in" filter="fad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childTnLst>
                          </p:cTn>
                        </p:par>
                      </p:childTnLst>
                    </p:cTn>
                  </p:par>
                  <p:par>
                    <p:cTn id="46" fill="hold">
                      <p:stCondLst>
                        <p:cond delay="indefinite"/>
                      </p:stCondLst>
                      <p:childTnLst>
                        <p:par>
                          <p:cTn id="47" fill="hold">
                            <p:stCondLst>
                              <p:cond delay="0"/>
                            </p:stCondLst>
                            <p:childTnLst>
                              <p:par>
                                <p:cTn id="48" presetID="45" presetClass="entr" presetSubtype="0" fill="hold" grpId="0" nodeType="click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2000"/>
                                        <p:tgtEl>
                                          <p:spTgt spid="27"/>
                                        </p:tgtEl>
                                      </p:cBhvr>
                                    </p:animEffect>
                                    <p:anim calcmode="lin" valueType="num">
                                      <p:cBhvr>
                                        <p:cTn id="51" dur="2000" fill="hold"/>
                                        <p:tgtEl>
                                          <p:spTgt spid="27"/>
                                        </p:tgtEl>
                                        <p:attrNameLst>
                                          <p:attrName>ppt_w</p:attrName>
                                        </p:attrNameLst>
                                      </p:cBhvr>
                                      <p:tavLst>
                                        <p:tav tm="0" fmla="#ppt_w*sin(2.5*pi*$)">
                                          <p:val>
                                            <p:fltVal val="0"/>
                                          </p:val>
                                        </p:tav>
                                        <p:tav tm="100000">
                                          <p:val>
                                            <p:fltVal val="1"/>
                                          </p:val>
                                        </p:tav>
                                      </p:tavLst>
                                    </p:anim>
                                    <p:anim calcmode="lin" valueType="num">
                                      <p:cBhvr>
                                        <p:cTn id="52" dur="2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childTnLst>
                          </p:cTn>
                        </p:par>
                      </p:childTnLst>
                    </p:cTn>
                  </p:par>
                  <p:par>
                    <p:cTn id="58" fill="hold">
                      <p:stCondLst>
                        <p:cond delay="indefinite"/>
                      </p:stCondLst>
                      <p:childTnLst>
                        <p:par>
                          <p:cTn id="59" fill="hold">
                            <p:stCondLst>
                              <p:cond delay="0"/>
                            </p:stCondLst>
                            <p:childTnLst>
                              <p:par>
                                <p:cTn id="60" presetID="45" presetClass="entr" presetSubtype="0" fill="hold" grpId="0"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2000"/>
                                        <p:tgtEl>
                                          <p:spTgt spid="20"/>
                                        </p:tgtEl>
                                      </p:cBhvr>
                                    </p:animEffect>
                                    <p:anim calcmode="lin" valueType="num">
                                      <p:cBhvr>
                                        <p:cTn id="63" dur="2000" fill="hold"/>
                                        <p:tgtEl>
                                          <p:spTgt spid="20"/>
                                        </p:tgtEl>
                                        <p:attrNameLst>
                                          <p:attrName>ppt_w</p:attrName>
                                        </p:attrNameLst>
                                      </p:cBhvr>
                                      <p:tavLst>
                                        <p:tav tm="0" fmla="#ppt_w*sin(2.5*pi*$)">
                                          <p:val>
                                            <p:fltVal val="0"/>
                                          </p:val>
                                        </p:tav>
                                        <p:tav tm="100000">
                                          <p:val>
                                            <p:fltVal val="1"/>
                                          </p:val>
                                        </p:tav>
                                      </p:tavLst>
                                    </p:anim>
                                    <p:anim calcmode="lin" valueType="num">
                                      <p:cBhvr>
                                        <p:cTn id="64"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ID="45" presetClass="entr" presetSubtype="0" fill="hold" grpId="0" nodeType="click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2000"/>
                                        <p:tgtEl>
                                          <p:spTgt spid="19"/>
                                        </p:tgtEl>
                                      </p:cBhvr>
                                    </p:animEffect>
                                    <p:anim calcmode="lin" valueType="num">
                                      <p:cBhvr>
                                        <p:cTn id="70" dur="2000" fill="hold"/>
                                        <p:tgtEl>
                                          <p:spTgt spid="19"/>
                                        </p:tgtEl>
                                        <p:attrNameLst>
                                          <p:attrName>ppt_w</p:attrName>
                                        </p:attrNameLst>
                                      </p:cBhvr>
                                      <p:tavLst>
                                        <p:tav tm="0" fmla="#ppt_w*sin(2.5*pi*$)">
                                          <p:val>
                                            <p:fltVal val="0"/>
                                          </p:val>
                                        </p:tav>
                                        <p:tav tm="100000">
                                          <p:val>
                                            <p:fltVal val="1"/>
                                          </p:val>
                                        </p:tav>
                                      </p:tavLst>
                                    </p:anim>
                                    <p:anim calcmode="lin" valueType="num">
                                      <p:cBhvr>
                                        <p:cTn id="71" dur="20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72" fill="hold">
                      <p:stCondLst>
                        <p:cond delay="indefinite"/>
                      </p:stCondLst>
                      <p:childTnLst>
                        <p:par>
                          <p:cTn id="73" fill="hold">
                            <p:stCondLst>
                              <p:cond delay="0"/>
                            </p:stCondLst>
                            <p:childTnLst>
                              <p:par>
                                <p:cTn id="74" presetID="45" presetClass="entr" presetSubtype="0" fill="hold" grpId="0" nodeType="click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2000"/>
                                        <p:tgtEl>
                                          <p:spTgt spid="21"/>
                                        </p:tgtEl>
                                      </p:cBhvr>
                                    </p:animEffect>
                                    <p:anim calcmode="lin" valueType="num">
                                      <p:cBhvr>
                                        <p:cTn id="77" dur="2000" fill="hold"/>
                                        <p:tgtEl>
                                          <p:spTgt spid="21"/>
                                        </p:tgtEl>
                                        <p:attrNameLst>
                                          <p:attrName>ppt_w</p:attrName>
                                        </p:attrNameLst>
                                      </p:cBhvr>
                                      <p:tavLst>
                                        <p:tav tm="0" fmla="#ppt_w*sin(2.5*pi*$)">
                                          <p:val>
                                            <p:fltVal val="0"/>
                                          </p:val>
                                        </p:tav>
                                        <p:tav tm="100000">
                                          <p:val>
                                            <p:fltVal val="1"/>
                                          </p:val>
                                        </p:tav>
                                      </p:tavLst>
                                    </p:anim>
                                    <p:anim calcmode="lin" valueType="num">
                                      <p:cBhvr>
                                        <p:cTn id="78"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fade">
                                      <p:cBhvr>
                                        <p:cTn id="83" dur="500"/>
                                        <p:tgtEl>
                                          <p:spTgt spid="29"/>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30"/>
                                        </p:tgtEl>
                                        <p:attrNameLst>
                                          <p:attrName>style.visibility</p:attrName>
                                        </p:attrNameLst>
                                      </p:cBhvr>
                                      <p:to>
                                        <p:strVal val="visible"/>
                                      </p:to>
                                    </p:set>
                                    <p:animEffect transition="in" filter="fade">
                                      <p:cBhvr>
                                        <p:cTn id="88" dur="500"/>
                                        <p:tgtEl>
                                          <p:spTgt spid="30"/>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5"/>
                                        </p:tgtEl>
                                        <p:attrNameLst>
                                          <p:attrName>style.visibility</p:attrName>
                                        </p:attrNameLst>
                                      </p:cBhvr>
                                      <p:to>
                                        <p:strVal val="visible"/>
                                      </p:to>
                                    </p:set>
                                    <p:animEffect transition="in" filter="fade">
                                      <p:cBhvr>
                                        <p:cTn id="93" dur="500"/>
                                        <p:tgtEl>
                                          <p:spTgt spid="5"/>
                                        </p:tgtEl>
                                      </p:cBhvr>
                                    </p:animEffect>
                                  </p:childTnLst>
                                </p:cTn>
                              </p:par>
                            </p:childTnLst>
                          </p:cTn>
                        </p:par>
                      </p:childTnLst>
                    </p:cTn>
                  </p:par>
                  <p:par>
                    <p:cTn id="94" fill="hold">
                      <p:stCondLst>
                        <p:cond delay="indefinite"/>
                      </p:stCondLst>
                      <p:childTnLst>
                        <p:par>
                          <p:cTn id="95" fill="hold">
                            <p:stCondLst>
                              <p:cond delay="0"/>
                            </p:stCondLst>
                            <p:childTnLst>
                              <p:par>
                                <p:cTn id="96" presetID="14" presetClass="entr" presetSubtype="10" fill="hold" grpId="0" nodeType="clickEffect">
                                  <p:stCondLst>
                                    <p:cond delay="0"/>
                                  </p:stCondLst>
                                  <p:childTnLst>
                                    <p:set>
                                      <p:cBhvr>
                                        <p:cTn id="97" dur="1" fill="hold">
                                          <p:stCondLst>
                                            <p:cond delay="0"/>
                                          </p:stCondLst>
                                        </p:cTn>
                                        <p:tgtEl>
                                          <p:spTgt spid="3"/>
                                        </p:tgtEl>
                                        <p:attrNameLst>
                                          <p:attrName>style.visibility</p:attrName>
                                        </p:attrNameLst>
                                      </p:cBhvr>
                                      <p:to>
                                        <p:strVal val="visible"/>
                                      </p:to>
                                    </p:set>
                                    <p:animEffect transition="in" filter="randombar(horizontal)">
                                      <p:cBhvr>
                                        <p:cTn id="9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9" grpId="0" animBg="1"/>
      <p:bldP spid="20" grpId="0" animBg="1"/>
      <p:bldP spid="21" grpId="0" animBg="1"/>
      <p:bldP spid="5" grpId="0" animBg="1"/>
      <p:bldP spid="6" grpId="0" animBg="1"/>
      <p:bldP spid="24" grpId="0" animBg="1"/>
      <p:bldP spid="7" grpId="0" animBg="1"/>
      <p:bldP spid="11" grpId="0" animBg="1"/>
      <p:bldP spid="2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INTRODUCTION</a:t>
            </a:r>
          </a:p>
        </p:txBody>
      </p:sp>
      <p:sp>
        <p:nvSpPr>
          <p:cNvPr id="2" name="TextBox 1">
            <a:extLst>
              <a:ext uri="{FF2B5EF4-FFF2-40B4-BE49-F238E27FC236}">
                <a16:creationId xmlns:a16="http://schemas.microsoft.com/office/drawing/2014/main" id="{D3AA8ED0-03AF-4868-B1FC-E99257802074}"/>
              </a:ext>
            </a:extLst>
          </p:cNvPr>
          <p:cNvSpPr txBox="1"/>
          <p:nvPr/>
        </p:nvSpPr>
        <p:spPr>
          <a:xfrm>
            <a:off x="889907" y="1281793"/>
            <a:ext cx="5853793" cy="938719"/>
          </a:xfrm>
          <a:prstGeom prst="rect">
            <a:avLst/>
          </a:prstGeom>
          <a:noFill/>
          <a:ln w="3175">
            <a:noFill/>
          </a:ln>
        </p:spPr>
        <p:txBody>
          <a:bodyPr wrap="square" rtlCol="0">
            <a:spAutoFit/>
          </a:bodyPr>
          <a:lstStyle/>
          <a:p>
            <a:pPr algn="just"/>
            <a:r>
              <a:rPr lang="en-US" sz="1100" b="1">
                <a:latin typeface="Calibri" panose="020F0502020204030204" pitchFamily="34" charset="0"/>
                <a:cs typeface="Calibri" panose="020F0502020204030204" pitchFamily="34" charset="0"/>
                <a:hlinkClick r:id="rId3"/>
              </a:rPr>
              <a:t>Google Earth Web</a:t>
            </a:r>
            <a:r>
              <a:rPr lang="en-US" sz="1100">
                <a:latin typeface="Calibri" panose="020F0502020204030204" pitchFamily="34" charset="0"/>
                <a:cs typeface="Calibri" panose="020F0502020204030204" pitchFamily="34" charset="0"/>
              </a:rPr>
              <a:t> (“</a:t>
            </a:r>
            <a:r>
              <a:rPr lang="en-US" sz="1100" b="1">
                <a:latin typeface="Calibri" panose="020F0502020204030204" pitchFamily="34" charset="0"/>
                <a:cs typeface="Calibri" panose="020F0502020204030204" pitchFamily="34" charset="0"/>
              </a:rPr>
              <a:t>GEWeb</a:t>
            </a:r>
            <a:r>
              <a:rPr lang="en-US" sz="1100">
                <a:latin typeface="Calibri" panose="020F0502020204030204" pitchFamily="34" charset="0"/>
                <a:cs typeface="Calibri" panose="020F0502020204030204" pitchFamily="34" charset="0"/>
              </a:rPr>
              <a:t>”) is a web-based version of the </a:t>
            </a:r>
            <a:r>
              <a:rPr lang="en-US" sz="1100" b="1">
                <a:latin typeface="Calibri" panose="020F0502020204030204" pitchFamily="34" charset="0"/>
                <a:cs typeface="Calibri" panose="020F0502020204030204" pitchFamily="34" charset="0"/>
                <a:hlinkClick r:id="rId4"/>
              </a:rPr>
              <a:t>Google Earth Pro</a:t>
            </a:r>
            <a:r>
              <a:rPr lang="en-US" sz="1100">
                <a:latin typeface="Calibri" panose="020F0502020204030204" pitchFamily="34" charset="0"/>
                <a:cs typeface="Calibri" panose="020F0502020204030204" pitchFamily="34" charset="0"/>
              </a:rPr>
              <a:t> desktop (“</a:t>
            </a:r>
            <a:r>
              <a:rPr lang="en-US" sz="1100" b="1">
                <a:latin typeface="Calibri" panose="020F0502020204030204" pitchFamily="34" charset="0"/>
                <a:cs typeface="Calibri" panose="020F0502020204030204" pitchFamily="34" charset="0"/>
              </a:rPr>
              <a:t>GE</a:t>
            </a:r>
            <a:r>
              <a:rPr lang="en-US" sz="1100">
                <a:latin typeface="Calibri" panose="020F0502020204030204" pitchFamily="34" charset="0"/>
                <a:cs typeface="Calibri" panose="020F0502020204030204" pitchFamily="34" charset="0"/>
              </a:rPr>
              <a:t>”) version. While it has many newer features than in GE, it lacks many that are in GE. Of these, the main item that is missing is a WMS facility. Unlike GE which can take a WMS server URL (e.g. GSKY server) and display the layers, GEWeb lacks this feature and relies on a </a:t>
            </a:r>
            <a:r>
              <a:rPr lang="en-US" sz="1100" b="1">
                <a:latin typeface="Calibri" panose="020F0502020204030204" pitchFamily="34" charset="0"/>
                <a:cs typeface="Calibri" panose="020F0502020204030204" pitchFamily="34" charset="0"/>
              </a:rPr>
              <a:t>KML</a:t>
            </a:r>
            <a:r>
              <a:rPr lang="en-US" sz="1100">
                <a:latin typeface="Calibri" panose="020F0502020204030204" pitchFamily="34" charset="0"/>
                <a:cs typeface="Calibri" panose="020F0502020204030204" pitchFamily="34" charset="0"/>
              </a:rPr>
              <a:t> (Keyhole Markup Language) to display.</a:t>
            </a:r>
            <a:endParaRPr lang="en-AU" sz="110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E2839C9E-31BD-45E0-A90C-0D8975754FEE}"/>
              </a:ext>
            </a:extLst>
          </p:cNvPr>
          <p:cNvSpPr/>
          <p:nvPr/>
        </p:nvSpPr>
        <p:spPr>
          <a:xfrm>
            <a:off x="889907" y="2159202"/>
            <a:ext cx="5853793" cy="430887"/>
          </a:xfrm>
          <a:prstGeom prst="rect">
            <a:avLst/>
          </a:prstGeom>
          <a:ln w="3175">
            <a:noFill/>
          </a:ln>
        </p:spPr>
        <p:txBody>
          <a:bodyPr wrap="square">
            <a:spAutoFit/>
          </a:bodyPr>
          <a:lstStyle/>
          <a:p>
            <a:pPr algn="just"/>
            <a:r>
              <a:rPr lang="en-US" sz="1100" b="0" i="0">
                <a:solidFill>
                  <a:srgbClr val="333333"/>
                </a:solidFill>
                <a:effectLst/>
                <a:latin typeface="Calibri" panose="020F0502020204030204" pitchFamily="34" charset="0"/>
                <a:cs typeface="Calibri" panose="020F0502020204030204" pitchFamily="34" charset="0"/>
              </a:rPr>
              <a:t>The primary advantage of using GEWeb over GE is that it is platform independent. Actually, it is browser-dependent, and currently works only in Google Chrome. </a:t>
            </a:r>
          </a:p>
        </p:txBody>
      </p:sp>
      <p:sp>
        <p:nvSpPr>
          <p:cNvPr id="7" name="Rectangle: Rounded Corners 6">
            <a:extLst>
              <a:ext uri="{FF2B5EF4-FFF2-40B4-BE49-F238E27FC236}">
                <a16:creationId xmlns:a16="http://schemas.microsoft.com/office/drawing/2014/main" id="{A0978EE2-E345-40E1-8DC3-0C6B4CF9316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Technical Details</a:t>
            </a:r>
            <a:endParaRPr lang="en-AU" b="1"/>
          </a:p>
        </p:txBody>
      </p:sp>
      <p:sp>
        <p:nvSpPr>
          <p:cNvPr id="6" name="TextBox 5">
            <a:extLst>
              <a:ext uri="{FF2B5EF4-FFF2-40B4-BE49-F238E27FC236}">
                <a16:creationId xmlns:a16="http://schemas.microsoft.com/office/drawing/2014/main" id="{1A045C98-E44F-4B81-9F5C-30A4E441D54F}"/>
              </a:ext>
            </a:extLst>
          </p:cNvPr>
          <p:cNvSpPr txBox="1"/>
          <p:nvPr/>
        </p:nvSpPr>
        <p:spPr>
          <a:xfrm>
            <a:off x="889907" y="2698057"/>
            <a:ext cx="5853793" cy="600164"/>
          </a:xfrm>
          <a:prstGeom prst="rect">
            <a:avLst/>
          </a:prstGeom>
          <a:noFill/>
          <a:ln w="3175">
            <a:noFill/>
          </a:ln>
        </p:spPr>
        <p:txBody>
          <a:bodyPr wrap="square" rtlCol="0">
            <a:spAutoFit/>
          </a:bodyPr>
          <a:lstStyle/>
          <a:p>
            <a:pPr algn="just"/>
            <a:r>
              <a:rPr lang="en-US" sz="1100">
                <a:solidFill>
                  <a:srgbClr val="333333"/>
                </a:solidFill>
                <a:latin typeface="Calibri" panose="020F0502020204030204" pitchFamily="34" charset="0"/>
                <a:cs typeface="Calibri" panose="020F0502020204030204" pitchFamily="34" charset="0"/>
              </a:rPr>
              <a:t>To GSKY it offers another advantage as well. While WMS is possible in GE, there is no way to display time-based layers. The “GetMap” request sent by GE does not carry the “TIME=“ parameter. There is as yet discovered way to add this by us. Hence, only the latest time slice is shown.</a:t>
            </a:r>
            <a:endParaRPr lang="en-AU" sz="110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E044CD9F-CF45-4837-97D8-8F4593EBF612}"/>
              </a:ext>
            </a:extLst>
          </p:cNvPr>
          <p:cNvSpPr txBox="1"/>
          <p:nvPr/>
        </p:nvSpPr>
        <p:spPr>
          <a:xfrm>
            <a:off x="889907" y="930729"/>
            <a:ext cx="7364186" cy="261610"/>
          </a:xfrm>
          <a:prstGeom prst="rect">
            <a:avLst/>
          </a:prstGeom>
          <a:noFill/>
          <a:ln w="3175">
            <a:noFill/>
          </a:ln>
        </p:spPr>
        <p:txBody>
          <a:bodyPr wrap="square" rtlCol="0">
            <a:spAutoFit/>
          </a:bodyPr>
          <a:lstStyle/>
          <a:p>
            <a:pPr algn="just"/>
            <a:r>
              <a:rPr lang="en-US" sz="1100" b="1">
                <a:solidFill>
                  <a:srgbClr val="FF0000"/>
                </a:solidFill>
                <a:latin typeface="Calibri" panose="020F0502020204030204" pitchFamily="34" charset="0"/>
                <a:cs typeface="Calibri" panose="020F0502020204030204" pitchFamily="34" charset="0"/>
              </a:rPr>
              <a:t>Slides 2-4 are for developers. Slide 5 is user guide.</a:t>
            </a:r>
            <a:endParaRPr lang="en-AU" sz="1100" b="1">
              <a:solidFill>
                <a:srgbClr val="FF0000"/>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225C4973-F88E-4AE5-AD64-CF3454C3CF2D}"/>
              </a:ext>
            </a:extLst>
          </p:cNvPr>
          <p:cNvSpPr txBox="1"/>
          <p:nvPr/>
        </p:nvSpPr>
        <p:spPr>
          <a:xfrm>
            <a:off x="889907" y="3406190"/>
            <a:ext cx="5853793" cy="1308050"/>
          </a:xfrm>
          <a:prstGeom prst="rect">
            <a:avLst/>
          </a:prstGeom>
          <a:noFill/>
          <a:ln w="3175">
            <a:noFill/>
          </a:ln>
        </p:spPr>
        <p:txBody>
          <a:bodyPr wrap="square" rtlCol="0">
            <a:spAutoFit/>
          </a:bodyPr>
          <a:lstStyle/>
          <a:p>
            <a:pPr algn="just"/>
            <a:r>
              <a:rPr lang="en-US" sz="1100">
                <a:solidFill>
                  <a:srgbClr val="333333"/>
                </a:solidFill>
                <a:latin typeface="Calibri" panose="020F0502020204030204" pitchFamily="34" charset="0"/>
                <a:cs typeface="Calibri" panose="020F0502020204030204" pitchFamily="34" charset="0"/>
              </a:rPr>
              <a:t>With GEWeb one can display a layer using KML which in turn can take a ‘TIME=‘ parameter. In order to generate the KML one needs to know the Lat/Lon coordinates of the region as well as other GSKY details. Then, a call to the GSKY server can be made as follows. It will display a static image corresponding to the GSKY layer and coordinates.</a:t>
            </a:r>
          </a:p>
          <a:p>
            <a:pPr algn="just"/>
            <a:endParaRPr lang="en-US" sz="1100">
              <a:solidFill>
                <a:srgbClr val="333333"/>
              </a:solidFill>
              <a:latin typeface="Calibri" panose="020F0502020204030204" pitchFamily="34" charset="0"/>
              <a:cs typeface="Calibri" panose="020F0502020204030204" pitchFamily="34" charset="0"/>
            </a:endParaRPr>
          </a:p>
          <a:p>
            <a:pPr algn="just"/>
            <a:r>
              <a:rPr lang="en-AU" sz="800" i="1">
                <a:latin typeface="Calibri" panose="020F0502020204030204" pitchFamily="34" charset="0"/>
                <a:cs typeface="Calibri" panose="020F0502020204030204" pitchFamily="34" charset="0"/>
              </a:rPr>
              <a:t>http://130.56.242.15/ows/ge?SERVICE=WMS&amp;amp;VERSION=1.1.1&amp;amp;REQUEST=GetMap&amp;amp;SRS=EPSG:4326&amp;amp;WIDTH=512&amp;amp;HEIGHT=512&amp;amp;LAYERS=global:c6:total_cover&amp;amp;STYLES=default&amp;amp;TRANSPARENT=TRUE&amp;amp;FORMAT=image/png&amp;amp;BBOX=112.324219,-44.087585,153.984375,-10.919618&amp;amp;TIME=2001-01-01T00:00:00.000Z</a:t>
            </a:r>
            <a:endParaRPr lang="en-AU" sz="1100" i="1">
              <a:latin typeface="Calibri" panose="020F0502020204030204" pitchFamily="34" charset="0"/>
              <a:cs typeface="Calibri" panose="020F0502020204030204" pitchFamily="34" charset="0"/>
            </a:endParaRPr>
          </a:p>
        </p:txBody>
      </p:sp>
      <p:grpSp>
        <p:nvGrpSpPr>
          <p:cNvPr id="13" name="Group 12">
            <a:extLst>
              <a:ext uri="{FF2B5EF4-FFF2-40B4-BE49-F238E27FC236}">
                <a16:creationId xmlns:a16="http://schemas.microsoft.com/office/drawing/2014/main" id="{FD7AC70E-DABA-46E4-B1BB-FF17CD5CFADD}"/>
              </a:ext>
            </a:extLst>
          </p:cNvPr>
          <p:cNvGrpSpPr/>
          <p:nvPr/>
        </p:nvGrpSpPr>
        <p:grpSpPr>
          <a:xfrm>
            <a:off x="6797300" y="1061357"/>
            <a:ext cx="3946900" cy="2859932"/>
            <a:chOff x="6797300" y="1061357"/>
            <a:chExt cx="3946900" cy="2859932"/>
          </a:xfrm>
        </p:grpSpPr>
        <p:pic>
          <p:nvPicPr>
            <p:cNvPr id="10" name="Picture 9">
              <a:extLst>
                <a:ext uri="{FF2B5EF4-FFF2-40B4-BE49-F238E27FC236}">
                  <a16:creationId xmlns:a16="http://schemas.microsoft.com/office/drawing/2014/main" id="{BB6F68FF-A828-452B-9FAD-B6F986BF8827}"/>
                </a:ext>
              </a:extLst>
            </p:cNvPr>
            <p:cNvPicPr>
              <a:picLocks noChangeAspect="1"/>
            </p:cNvPicPr>
            <p:nvPr/>
          </p:nvPicPr>
          <p:blipFill>
            <a:blip r:embed="rId5"/>
            <a:stretch>
              <a:fillRect/>
            </a:stretch>
          </p:blipFill>
          <p:spPr>
            <a:xfrm>
              <a:off x="6846284" y="1061357"/>
              <a:ext cx="3897916" cy="2859932"/>
            </a:xfrm>
            <a:prstGeom prst="rect">
              <a:avLst/>
            </a:prstGeom>
          </p:spPr>
        </p:pic>
        <p:sp>
          <p:nvSpPr>
            <p:cNvPr id="12" name="TextBox 11">
              <a:extLst>
                <a:ext uri="{FF2B5EF4-FFF2-40B4-BE49-F238E27FC236}">
                  <a16:creationId xmlns:a16="http://schemas.microsoft.com/office/drawing/2014/main" id="{C4837BC1-A9A0-478B-AAFA-D86F0427ED68}"/>
                </a:ext>
              </a:extLst>
            </p:cNvPr>
            <p:cNvSpPr txBox="1"/>
            <p:nvPr/>
          </p:nvSpPr>
          <p:spPr>
            <a:xfrm>
              <a:off x="6797300" y="3600450"/>
              <a:ext cx="1318002" cy="261610"/>
            </a:xfrm>
            <a:prstGeom prst="rect">
              <a:avLst/>
            </a:prstGeom>
            <a:noFill/>
            <a:ln w="3175">
              <a:noFill/>
            </a:ln>
          </p:spPr>
          <p:txBody>
            <a:bodyPr wrap="square" rtlCol="0">
              <a:spAutoFit/>
            </a:bodyPr>
            <a:lstStyle/>
            <a:p>
              <a:pPr algn="just"/>
              <a:r>
                <a:rPr lang="en-US" sz="1100" b="1">
                  <a:solidFill>
                    <a:schemeClr val="bg1"/>
                  </a:solidFill>
                  <a:latin typeface="Calibri" panose="020F0502020204030204" pitchFamily="34" charset="0"/>
                  <a:cs typeface="Calibri" panose="020F0502020204030204" pitchFamily="34" charset="0"/>
                </a:rPr>
                <a:t>Google Earth Web</a:t>
              </a:r>
              <a:endParaRPr lang="en-AU" sz="1100" b="1">
                <a:solidFill>
                  <a:schemeClr val="bg1"/>
                </a:solidFill>
                <a:latin typeface="Calibri" panose="020F0502020204030204" pitchFamily="34" charset="0"/>
                <a:cs typeface="Calibri" panose="020F0502020204030204" pitchFamily="34" charset="0"/>
              </a:endParaRPr>
            </a:p>
          </p:txBody>
        </p:sp>
      </p:grpSp>
      <p:grpSp>
        <p:nvGrpSpPr>
          <p:cNvPr id="15" name="Group 14">
            <a:extLst>
              <a:ext uri="{FF2B5EF4-FFF2-40B4-BE49-F238E27FC236}">
                <a16:creationId xmlns:a16="http://schemas.microsoft.com/office/drawing/2014/main" id="{DE0153A0-4600-412E-859C-A7BA166A6871}"/>
              </a:ext>
            </a:extLst>
          </p:cNvPr>
          <p:cNvGrpSpPr/>
          <p:nvPr/>
        </p:nvGrpSpPr>
        <p:grpSpPr>
          <a:xfrm>
            <a:off x="6797300" y="3983654"/>
            <a:ext cx="3946900" cy="2270749"/>
            <a:chOff x="6797300" y="3983654"/>
            <a:chExt cx="3946900" cy="2270749"/>
          </a:xfrm>
        </p:grpSpPr>
        <p:pic>
          <p:nvPicPr>
            <p:cNvPr id="11" name="Picture 10">
              <a:extLst>
                <a:ext uri="{FF2B5EF4-FFF2-40B4-BE49-F238E27FC236}">
                  <a16:creationId xmlns:a16="http://schemas.microsoft.com/office/drawing/2014/main" id="{77E00CE7-50A6-4B28-B92D-F717ED7B3D46}"/>
                </a:ext>
              </a:extLst>
            </p:cNvPr>
            <p:cNvPicPr>
              <a:picLocks noChangeAspect="1"/>
            </p:cNvPicPr>
            <p:nvPr/>
          </p:nvPicPr>
          <p:blipFill>
            <a:blip r:embed="rId6"/>
            <a:stretch>
              <a:fillRect/>
            </a:stretch>
          </p:blipFill>
          <p:spPr>
            <a:xfrm>
              <a:off x="6846284" y="3983654"/>
              <a:ext cx="3897916" cy="2270749"/>
            </a:xfrm>
            <a:prstGeom prst="rect">
              <a:avLst/>
            </a:prstGeom>
          </p:spPr>
        </p:pic>
        <p:sp>
          <p:nvSpPr>
            <p:cNvPr id="14" name="TextBox 13">
              <a:extLst>
                <a:ext uri="{FF2B5EF4-FFF2-40B4-BE49-F238E27FC236}">
                  <a16:creationId xmlns:a16="http://schemas.microsoft.com/office/drawing/2014/main" id="{C1BA6E2B-8553-46D6-8077-3CED3C8E4B72}"/>
                </a:ext>
              </a:extLst>
            </p:cNvPr>
            <p:cNvSpPr txBox="1"/>
            <p:nvPr/>
          </p:nvSpPr>
          <p:spPr>
            <a:xfrm>
              <a:off x="6797300" y="5919107"/>
              <a:ext cx="1318002" cy="261610"/>
            </a:xfrm>
            <a:prstGeom prst="rect">
              <a:avLst/>
            </a:prstGeom>
            <a:noFill/>
            <a:ln w="3175">
              <a:noFill/>
            </a:ln>
          </p:spPr>
          <p:txBody>
            <a:bodyPr wrap="square" rtlCol="0">
              <a:spAutoFit/>
            </a:bodyPr>
            <a:lstStyle/>
            <a:p>
              <a:pPr algn="just"/>
              <a:r>
                <a:rPr lang="en-US" sz="1100" b="1">
                  <a:solidFill>
                    <a:schemeClr val="bg1"/>
                  </a:solidFill>
                  <a:latin typeface="Calibri" panose="020F0502020204030204" pitchFamily="34" charset="0"/>
                  <a:cs typeface="Calibri" panose="020F0502020204030204" pitchFamily="34" charset="0"/>
                </a:rPr>
                <a:t>Google Earth Pro</a:t>
              </a:r>
              <a:endParaRPr lang="en-AU" sz="1100" b="1">
                <a:solidFill>
                  <a:schemeClr val="bg1"/>
                </a:solidFill>
                <a:latin typeface="Calibri" panose="020F0502020204030204" pitchFamily="34" charset="0"/>
                <a:cs typeface="Calibri" panose="020F0502020204030204" pitchFamily="34" charset="0"/>
              </a:endParaRPr>
            </a:p>
          </p:txBody>
        </p:sp>
      </p:grpSp>
      <p:sp>
        <p:nvSpPr>
          <p:cNvPr id="17" name="TextBox 16">
            <a:extLst>
              <a:ext uri="{FF2B5EF4-FFF2-40B4-BE49-F238E27FC236}">
                <a16:creationId xmlns:a16="http://schemas.microsoft.com/office/drawing/2014/main" id="{43EBACA4-84A2-4049-A40F-E3C5267B93DC}"/>
              </a:ext>
            </a:extLst>
          </p:cNvPr>
          <p:cNvSpPr txBox="1"/>
          <p:nvPr/>
        </p:nvSpPr>
        <p:spPr>
          <a:xfrm>
            <a:off x="979714" y="5228590"/>
            <a:ext cx="5763986" cy="430887"/>
          </a:xfrm>
          <a:prstGeom prst="rect">
            <a:avLst/>
          </a:prstGeom>
          <a:noFill/>
          <a:ln w="3175">
            <a:solidFill>
              <a:schemeClr val="tx1"/>
            </a:solidFill>
          </a:ln>
        </p:spPr>
        <p:txBody>
          <a:bodyPr wrap="square" rtlCol="0">
            <a:spAutoFit/>
          </a:bodyPr>
          <a:lstStyle/>
          <a:p>
            <a:pPr algn="just"/>
            <a:r>
              <a:rPr lang="en-US" sz="1100" b="1">
                <a:solidFill>
                  <a:srgbClr val="FF0000"/>
                </a:solidFill>
                <a:latin typeface="Calibri" panose="020F0502020204030204" pitchFamily="34" charset="0"/>
                <a:cs typeface="Calibri" panose="020F0502020204030204" pitchFamily="34" charset="0"/>
              </a:rPr>
              <a:t>NOTE:</a:t>
            </a:r>
            <a:r>
              <a:rPr lang="en-US" sz="1100">
                <a:latin typeface="Calibri" panose="020F0502020204030204" pitchFamily="34" charset="0"/>
                <a:cs typeface="Calibri" panose="020F0502020204030204" pitchFamily="34" charset="0"/>
              </a:rPr>
              <a:t> Unlike in a WMS service as in TerriaMap, ArcGIS or even GE, zooming in/out or panning the map will not change the image. It will continue to show the same image resized to suit. </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568069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randombar(horizontal)">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animBg="1"/>
      <p:bldP spid="6" grpId="0" animBg="1"/>
      <p:bldP spid="9" grpId="0" animBg="1"/>
      <p:bldP spid="1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a:t>
            </a:r>
          </a:p>
        </p:txBody>
      </p:sp>
      <p:sp>
        <p:nvSpPr>
          <p:cNvPr id="11" name="Rectangle: Rounded Corners 10">
            <a:extLst>
              <a:ext uri="{FF2B5EF4-FFF2-40B4-BE49-F238E27FC236}">
                <a16:creationId xmlns:a16="http://schemas.microsoft.com/office/drawing/2014/main" id="{D468B75F-30E3-4804-8FBE-BA7AE1743B5A}"/>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Steps to Build</a:t>
            </a:r>
            <a:endParaRPr lang="en-AU" b="1"/>
          </a:p>
        </p:txBody>
      </p:sp>
      <p:sp>
        <p:nvSpPr>
          <p:cNvPr id="12" name="TextBox 11">
            <a:extLst>
              <a:ext uri="{FF2B5EF4-FFF2-40B4-BE49-F238E27FC236}">
                <a16:creationId xmlns:a16="http://schemas.microsoft.com/office/drawing/2014/main" id="{F1D4DDF7-1434-482B-AD8E-34B188CEA147}"/>
              </a:ext>
            </a:extLst>
          </p:cNvPr>
          <p:cNvSpPr txBox="1"/>
          <p:nvPr/>
        </p:nvSpPr>
        <p:spPr>
          <a:xfrm>
            <a:off x="947057" y="1152841"/>
            <a:ext cx="4833258" cy="3985706"/>
          </a:xfrm>
          <a:prstGeom prst="rect">
            <a:avLst/>
          </a:prstGeom>
          <a:noFill/>
          <a:ln w="3175">
            <a:solidFill>
              <a:schemeClr val="tx1"/>
            </a:solidFill>
          </a:ln>
        </p:spPr>
        <p:txBody>
          <a:bodyPr wrap="square" rtlCol="0">
            <a:spAutoFit/>
          </a:bodyPr>
          <a:lstStyle/>
          <a:p>
            <a:pPr algn="just"/>
            <a:r>
              <a:rPr lang="en-US" sz="1100" b="1">
                <a:solidFill>
                  <a:srgbClr val="333333"/>
                </a:solidFill>
                <a:latin typeface="Calibri" panose="020F0502020204030204" pitchFamily="34" charset="0"/>
                <a:cs typeface="Calibri" panose="020F0502020204030204" pitchFamily="34" charset="0"/>
              </a:rPr>
              <a:t>KML Syntax:</a:t>
            </a:r>
          </a:p>
          <a:p>
            <a:pPr algn="just"/>
            <a:endParaRPr lang="en-US" sz="1100" i="1">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A minimal KML file to show a layer will have the following:</a:t>
            </a:r>
          </a:p>
          <a:p>
            <a:pPr algn="just"/>
            <a:endParaRPr lang="en-US" sz="1100">
              <a:latin typeface="Calibri" panose="020F0502020204030204" pitchFamily="34" charset="0"/>
              <a:cs typeface="Calibri" panose="020F0502020204030204" pitchFamily="34" charset="0"/>
            </a:endParaRPr>
          </a:p>
          <a:p>
            <a:pPr marL="228600" indent="-228600" algn="just">
              <a:buFont typeface="Arial" panose="020B0604020202020204" pitchFamily="34" charset="0"/>
              <a:buChar char="•"/>
            </a:pPr>
            <a:r>
              <a:rPr lang="en-US" sz="1100">
                <a:latin typeface="Calibri" panose="020F0502020204030204" pitchFamily="34" charset="0"/>
                <a:cs typeface="Calibri" panose="020F0502020204030204" pitchFamily="34" charset="0"/>
              </a:rPr>
              <a:t>Headers:</a:t>
            </a:r>
          </a:p>
          <a:p>
            <a:r>
              <a:rPr lang="en-AU" sz="900">
                <a:latin typeface="Calibri" panose="020F0502020204030204" pitchFamily="34" charset="0"/>
                <a:cs typeface="Calibri" panose="020F0502020204030204" pitchFamily="34" charset="0"/>
              </a:rPr>
              <a:t>   &lt;?xml version="1.0" encoding="UTF-8"?&gt;</a:t>
            </a:r>
          </a:p>
          <a:p>
            <a:r>
              <a:rPr lang="en-AU" sz="900">
                <a:latin typeface="Calibri" panose="020F0502020204030204" pitchFamily="34" charset="0"/>
                <a:cs typeface="Calibri" panose="020F0502020204030204" pitchFamily="34" charset="0"/>
              </a:rPr>
              <a:t>   &lt;kml xmlns="http://www.opengis.net/kml/2.2" xmlns:gx="http://www.google.com/kml/ext/2.2" </a:t>
            </a:r>
          </a:p>
          <a:p>
            <a:r>
              <a:rPr lang="en-AU" sz="900">
                <a:latin typeface="Calibri" panose="020F0502020204030204" pitchFamily="34" charset="0"/>
                <a:cs typeface="Calibri" panose="020F0502020204030204" pitchFamily="34" charset="0"/>
              </a:rPr>
              <a:t>xmlns:kml="http://www.opengis.net/kml/2.2" xmlns:atom="http://www.w3.org/2005/Atom"&gt;</a:t>
            </a:r>
          </a:p>
          <a:p>
            <a:pPr marL="228600" indent="-228600" algn="just">
              <a:buAutoNum type="arabicPeriod"/>
            </a:pPr>
            <a:endParaRPr lang="en-US" sz="1100">
              <a:latin typeface="Calibri" panose="020F0502020204030204" pitchFamily="34" charset="0"/>
              <a:cs typeface="Calibri" panose="020F0502020204030204" pitchFamily="34" charset="0"/>
            </a:endParaRPr>
          </a:p>
          <a:p>
            <a:pPr marL="228600" indent="-228600" algn="just">
              <a:buFont typeface="Arial" panose="020B0604020202020204" pitchFamily="34" charset="0"/>
              <a:buChar char="•"/>
            </a:pPr>
            <a:r>
              <a:rPr lang="en-US" sz="1100">
                <a:latin typeface="Calibri" panose="020F0502020204030204" pitchFamily="34" charset="0"/>
                <a:cs typeface="Calibri" panose="020F0502020204030204" pitchFamily="34" charset="0"/>
              </a:rPr>
              <a:t>Body:</a:t>
            </a:r>
          </a:p>
          <a:p>
            <a:pPr lvl="1" algn="just"/>
            <a:r>
              <a:rPr lang="en-AU" sz="900" i="1">
                <a:latin typeface="Calibri" panose="020F0502020204030204" pitchFamily="34" charset="0"/>
                <a:cs typeface="Calibri" panose="020F0502020204030204" pitchFamily="34" charset="0"/>
              </a:rPr>
              <a:t>&lt;Document&gt;…&lt;/Document&gt;</a:t>
            </a:r>
          </a:p>
          <a:p>
            <a:pPr marL="228600" indent="-228600" algn="just">
              <a:buFont typeface="Arial" panose="020B0604020202020204" pitchFamily="34" charset="0"/>
              <a:buChar char="•"/>
            </a:pPr>
            <a:r>
              <a:rPr lang="en-US" sz="1100">
                <a:latin typeface="Calibri" panose="020F0502020204030204" pitchFamily="34" charset="0"/>
                <a:cs typeface="Calibri" panose="020F0502020204030204" pitchFamily="34" charset="0"/>
              </a:rPr>
              <a:t>Item container:</a:t>
            </a:r>
          </a:p>
          <a:p>
            <a:pPr lvl="1" algn="just"/>
            <a:r>
              <a:rPr lang="en-AU" sz="900" i="1">
                <a:latin typeface="Calibri" panose="020F0502020204030204" pitchFamily="34" charset="0"/>
                <a:cs typeface="Calibri" panose="020F0502020204030204" pitchFamily="34" charset="0"/>
              </a:rPr>
              <a:t>&lt;GroundOverlay&gt;…&lt;/GroundOverlay&gt;</a:t>
            </a:r>
          </a:p>
          <a:p>
            <a:pPr marL="228600" indent="-228600" algn="just">
              <a:buFont typeface="Arial" panose="020B0604020202020204" pitchFamily="34" charset="0"/>
              <a:buChar char="•"/>
            </a:pPr>
            <a:r>
              <a:rPr lang="en-US" sz="1100">
                <a:latin typeface="Calibri" panose="020F0502020204030204" pitchFamily="34" charset="0"/>
                <a:cs typeface="Calibri" panose="020F0502020204030204" pitchFamily="34" charset="0"/>
              </a:rPr>
              <a:t>Title:</a:t>
            </a:r>
          </a:p>
          <a:p>
            <a:pPr lvl="1" algn="just"/>
            <a:r>
              <a:rPr lang="en-US" sz="900" i="1">
                <a:latin typeface="Calibri" panose="020F0502020204030204" pitchFamily="34" charset="0"/>
                <a:cs typeface="Calibri" panose="020F0502020204030204" pitchFamily="34" charset="0"/>
              </a:rPr>
              <a:t> &lt;name&gt;Total Cover C6 &lt;/name&gt;</a:t>
            </a:r>
            <a:endParaRPr lang="en-AU" sz="900" i="1">
              <a:latin typeface="Calibri" panose="020F0502020204030204" pitchFamily="34" charset="0"/>
              <a:cs typeface="Calibri" panose="020F0502020204030204" pitchFamily="34" charset="0"/>
            </a:endParaRPr>
          </a:p>
          <a:p>
            <a:pPr marL="228600" indent="-228600" algn="just">
              <a:buFont typeface="Arial" panose="020B0604020202020204" pitchFamily="34" charset="0"/>
              <a:buChar char="•"/>
            </a:pPr>
            <a:r>
              <a:rPr lang="en-US" sz="1100">
                <a:latin typeface="Calibri" panose="020F0502020204030204" pitchFamily="34" charset="0"/>
                <a:cs typeface="Calibri" panose="020F0502020204030204" pitchFamily="34" charset="0"/>
              </a:rPr>
              <a:t>Visibility setting:</a:t>
            </a:r>
          </a:p>
          <a:p>
            <a:pPr lvl="1" algn="just"/>
            <a:r>
              <a:rPr lang="en-AU" sz="900" i="1">
                <a:latin typeface="Calibri" panose="020F0502020204030204" pitchFamily="34" charset="0"/>
                <a:cs typeface="Calibri" panose="020F0502020204030204" pitchFamily="34" charset="0"/>
              </a:rPr>
              <a:t> &lt;visibility&gt;1&lt;/visibility&gt;</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  Image Spec:</a:t>
            </a:r>
          </a:p>
          <a:p>
            <a:pPr lvl="1" algn="just"/>
            <a:r>
              <a:rPr lang="en-AU" sz="900" i="1">
                <a:latin typeface="Calibri" panose="020F0502020204030204" pitchFamily="34" charset="0"/>
                <a:cs typeface="Calibri" panose="020F0502020204030204" pitchFamily="34" charset="0"/>
              </a:rPr>
              <a:t> &lt;Icon&gt;… &lt;/Icon&gt;</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 GetMAP request</a:t>
            </a:r>
          </a:p>
          <a:p>
            <a:pPr lvl="1" algn="just"/>
            <a:r>
              <a:rPr lang="en-US" sz="900" i="1">
                <a:latin typeface="Calibri" panose="020F0502020204030204" pitchFamily="34" charset="0"/>
                <a:cs typeface="Calibri" panose="020F0502020204030204" pitchFamily="34" charset="0"/>
              </a:rPr>
              <a:t>&lt;href&gt;…&lt;/href&gt;</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 Coordinates:</a:t>
            </a:r>
          </a:p>
          <a:p>
            <a:pPr lvl="1" algn="just"/>
            <a:r>
              <a:rPr lang="en-AU" sz="900" i="1">
                <a:latin typeface="Calibri" panose="020F0502020204030204" pitchFamily="34" charset="0"/>
                <a:cs typeface="Calibri" panose="020F0502020204030204" pitchFamily="34" charset="0"/>
              </a:rPr>
              <a:t> &lt;LatLonBox&gt;…&lt;LatLonBox&gt;</a:t>
            </a:r>
            <a:endParaRPr lang="en-US" sz="900" i="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 End:</a:t>
            </a:r>
          </a:p>
          <a:p>
            <a:pPr lvl="1" algn="just"/>
            <a:r>
              <a:rPr lang="en-US" sz="900" i="1">
                <a:latin typeface="Calibri" panose="020F0502020204030204" pitchFamily="34" charset="0"/>
                <a:cs typeface="Calibri" panose="020F0502020204030204" pitchFamily="34" charset="0"/>
              </a:rPr>
              <a:t>&lt;/kml&gt;</a:t>
            </a:r>
            <a:endParaRPr lang="en-AU" sz="900" i="1">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464F3093-789D-4E05-A720-4956A8C1CD88}"/>
              </a:ext>
            </a:extLst>
          </p:cNvPr>
          <p:cNvSpPr txBox="1"/>
          <p:nvPr/>
        </p:nvSpPr>
        <p:spPr>
          <a:xfrm>
            <a:off x="6096000" y="1152841"/>
            <a:ext cx="4833258" cy="3893374"/>
          </a:xfrm>
          <a:prstGeom prst="rect">
            <a:avLst/>
          </a:prstGeom>
          <a:noFill/>
          <a:ln w="3175">
            <a:solidFill>
              <a:schemeClr val="tx1"/>
            </a:solidFill>
          </a:ln>
        </p:spPr>
        <p:txBody>
          <a:bodyPr wrap="square" rtlCol="0">
            <a:spAutoFit/>
          </a:bodyPr>
          <a:lstStyle/>
          <a:p>
            <a:pPr algn="just"/>
            <a:r>
              <a:rPr lang="en-US" sz="1100" b="1">
                <a:solidFill>
                  <a:srgbClr val="333333"/>
                </a:solidFill>
                <a:latin typeface="Calibri" panose="020F0502020204030204" pitchFamily="34" charset="0"/>
                <a:cs typeface="Calibri" panose="020F0502020204030204" pitchFamily="34" charset="0"/>
              </a:rPr>
              <a:t>Example KML:</a:t>
            </a:r>
          </a:p>
          <a:p>
            <a:pPr algn="just"/>
            <a:endParaRPr lang="en-US" sz="1100" i="1">
              <a:latin typeface="Calibri" panose="020F0502020204030204" pitchFamily="34" charset="0"/>
              <a:cs typeface="Calibri" panose="020F0502020204030204" pitchFamily="34" charset="0"/>
            </a:endParaRPr>
          </a:p>
          <a:p>
            <a:pPr algn="just"/>
            <a:r>
              <a:rPr lang="en-AU" sz="900" i="1">
                <a:latin typeface="Calibri" panose="020F0502020204030204" pitchFamily="34" charset="0"/>
                <a:cs typeface="Calibri" panose="020F0502020204030204" pitchFamily="34" charset="0"/>
              </a:rPr>
              <a:t>&lt;?xml version="1.0" encoding="UTF-8"?&gt;</a:t>
            </a:r>
          </a:p>
          <a:p>
            <a:pPr algn="just"/>
            <a:r>
              <a:rPr lang="en-AU" sz="900" i="1">
                <a:latin typeface="Calibri" panose="020F0502020204030204" pitchFamily="34" charset="0"/>
                <a:cs typeface="Calibri" panose="020F0502020204030204" pitchFamily="34" charset="0"/>
              </a:rPr>
              <a:t>&lt;kml xmlns="http://www.opengis.net/kml/2.2" xmlns:gx="http://www.google.com/kml/ext/2.2" xmlns:kml="http://www.opengis.net/kml/2.2" xmlns:atom="http://www.w3.org/2005/Atom"&gt;</a:t>
            </a:r>
          </a:p>
          <a:p>
            <a:pPr lvl="1" algn="just"/>
            <a:r>
              <a:rPr lang="en-AU" sz="900" i="1">
                <a:latin typeface="Calibri" panose="020F0502020204030204" pitchFamily="34" charset="0"/>
                <a:cs typeface="Calibri" panose="020F0502020204030204" pitchFamily="34" charset="0"/>
              </a:rPr>
              <a:t>&lt;Document&gt;</a:t>
            </a:r>
          </a:p>
          <a:p>
            <a:pPr lvl="2" algn="just"/>
            <a:r>
              <a:rPr lang="en-AU" sz="900" i="1">
                <a:latin typeface="Calibri" panose="020F0502020204030204" pitchFamily="34" charset="0"/>
                <a:cs typeface="Calibri" panose="020F0502020204030204" pitchFamily="34" charset="0"/>
              </a:rPr>
              <a:t>&lt;GroundOverlay&gt;</a:t>
            </a:r>
          </a:p>
          <a:p>
            <a:pPr lvl="2" algn="just"/>
            <a:r>
              <a:rPr lang="en-AU" sz="900" i="1">
                <a:latin typeface="Calibri" panose="020F0502020204030204" pitchFamily="34" charset="0"/>
                <a:cs typeface="Calibri" panose="020F0502020204030204" pitchFamily="34" charset="0"/>
              </a:rPr>
              <a:t>    &lt;name&gt;Total Cover C6 &lt;/name&gt;</a:t>
            </a:r>
          </a:p>
          <a:p>
            <a:pPr lvl="2" algn="just"/>
            <a:r>
              <a:rPr lang="en-AU" sz="900" i="1">
                <a:latin typeface="Calibri" panose="020F0502020204030204" pitchFamily="34" charset="0"/>
                <a:cs typeface="Calibri" panose="020F0502020204030204" pitchFamily="34" charset="0"/>
              </a:rPr>
              <a:t>    &lt;visibility&gt;1&lt;/visibility&gt;</a:t>
            </a:r>
          </a:p>
          <a:p>
            <a:pPr lvl="2" algn="just"/>
            <a:r>
              <a:rPr lang="en-AU" sz="900" i="1">
                <a:latin typeface="Calibri" panose="020F0502020204030204" pitchFamily="34" charset="0"/>
                <a:cs typeface="Calibri" panose="020F0502020204030204" pitchFamily="34" charset="0"/>
              </a:rPr>
              <a:t>    &lt;Icon&gt;</a:t>
            </a:r>
          </a:p>
          <a:p>
            <a:pPr lvl="2" algn="just"/>
            <a:r>
              <a:rPr lang="en-AU" sz="900" i="1">
                <a:latin typeface="Calibri" panose="020F0502020204030204" pitchFamily="34" charset="0"/>
                <a:cs typeface="Calibri" panose="020F0502020204030204" pitchFamily="34" charset="0"/>
              </a:rPr>
              <a:t>        &lt;href&gt;        http://130.56.242.15/ows/ge?SERVICE=WMS&amp;amp;VERSION=1.1.1&amp;amp;REQUEST=GetMap&amp;amp;SRS=EPSG:4326&amp;amp;WIDTH=512&amp;amp;HEIGHT=512&amp;amp;LAYERS=global:c6:total_cover&amp;amp;STYLES=default&amp;amp;TRANSPARENT=TRUE&amp;amp;FORMAT=image/png&amp;amp;BBOX=112.324219,-44.087585,153.984375,-10.919618&amp;amp;</a:t>
            </a:r>
          </a:p>
          <a:p>
            <a:pPr lvl="2" algn="just"/>
            <a:r>
              <a:rPr lang="en-AU" sz="900" i="1">
                <a:latin typeface="Calibri" panose="020F0502020204030204" pitchFamily="34" charset="0"/>
                <a:cs typeface="Calibri" panose="020F0502020204030204" pitchFamily="34" charset="0"/>
              </a:rPr>
              <a:t>        &lt;/href&gt;</a:t>
            </a:r>
          </a:p>
          <a:p>
            <a:pPr lvl="2" algn="just"/>
            <a:r>
              <a:rPr lang="en-AU" sz="900" i="1">
                <a:latin typeface="Calibri" panose="020F0502020204030204" pitchFamily="34" charset="0"/>
                <a:cs typeface="Calibri" panose="020F0502020204030204" pitchFamily="34" charset="0"/>
              </a:rPr>
              <a:t>    &lt;/Icon&gt;</a:t>
            </a:r>
          </a:p>
          <a:p>
            <a:pPr lvl="3" algn="just"/>
            <a:r>
              <a:rPr lang="en-AU" sz="900" i="1">
                <a:latin typeface="Calibri" panose="020F0502020204030204" pitchFamily="34" charset="0"/>
                <a:cs typeface="Calibri" panose="020F0502020204030204" pitchFamily="34" charset="0"/>
              </a:rPr>
              <a:t>    &lt;LatLonBox&gt;</a:t>
            </a:r>
          </a:p>
          <a:p>
            <a:pPr lvl="3" algn="just"/>
            <a:r>
              <a:rPr lang="en-AU" sz="900" i="1">
                <a:latin typeface="Calibri" panose="020F0502020204030204" pitchFamily="34" charset="0"/>
                <a:cs typeface="Calibri" panose="020F0502020204030204" pitchFamily="34" charset="0"/>
              </a:rPr>
              <a:t>        &lt;north&gt;-10.919618&lt;/north&gt;</a:t>
            </a:r>
          </a:p>
          <a:p>
            <a:pPr lvl="3" algn="just"/>
            <a:r>
              <a:rPr lang="en-AU" sz="900" i="1">
                <a:latin typeface="Calibri" panose="020F0502020204030204" pitchFamily="34" charset="0"/>
                <a:cs typeface="Calibri" panose="020F0502020204030204" pitchFamily="34" charset="0"/>
              </a:rPr>
              <a:t>        &lt;south&gt;-44.087585&lt;/south&gt;</a:t>
            </a:r>
          </a:p>
          <a:p>
            <a:pPr lvl="3" algn="just"/>
            <a:r>
              <a:rPr lang="en-AU" sz="900" i="1">
                <a:latin typeface="Calibri" panose="020F0502020204030204" pitchFamily="34" charset="0"/>
                <a:cs typeface="Calibri" panose="020F0502020204030204" pitchFamily="34" charset="0"/>
              </a:rPr>
              <a:t>        &lt;east&gt;153.984375&lt;/east&gt;</a:t>
            </a:r>
          </a:p>
          <a:p>
            <a:pPr lvl="3" algn="just"/>
            <a:r>
              <a:rPr lang="en-AU" sz="900" i="1">
                <a:latin typeface="Calibri" panose="020F0502020204030204" pitchFamily="34" charset="0"/>
                <a:cs typeface="Calibri" panose="020F0502020204030204" pitchFamily="34" charset="0"/>
              </a:rPr>
              <a:t>        &lt;west&gt;112.324219&lt;/west&gt;</a:t>
            </a:r>
          </a:p>
          <a:p>
            <a:pPr lvl="3" algn="just"/>
            <a:r>
              <a:rPr lang="en-AU" sz="900" i="1">
                <a:latin typeface="Calibri" panose="020F0502020204030204" pitchFamily="34" charset="0"/>
                <a:cs typeface="Calibri" panose="020F0502020204030204" pitchFamily="34" charset="0"/>
              </a:rPr>
              <a:t>    &lt;/LatLonBox&gt;</a:t>
            </a:r>
          </a:p>
          <a:p>
            <a:pPr lvl="2" algn="just"/>
            <a:r>
              <a:rPr lang="en-AU" sz="900" i="1">
                <a:latin typeface="Calibri" panose="020F0502020204030204" pitchFamily="34" charset="0"/>
                <a:cs typeface="Calibri" panose="020F0502020204030204" pitchFamily="34" charset="0"/>
              </a:rPr>
              <a:t>&lt;/GroundOverlay&gt;</a:t>
            </a:r>
          </a:p>
          <a:p>
            <a:pPr lvl="1" algn="just"/>
            <a:r>
              <a:rPr lang="en-AU" sz="900" i="1">
                <a:latin typeface="Calibri" panose="020F0502020204030204" pitchFamily="34" charset="0"/>
                <a:cs typeface="Calibri" panose="020F0502020204030204" pitchFamily="34" charset="0"/>
              </a:rPr>
              <a:t>&lt;/Document&gt;</a:t>
            </a:r>
          </a:p>
          <a:p>
            <a:pPr algn="just"/>
            <a:r>
              <a:rPr lang="en-AU" sz="900" i="1">
                <a:latin typeface="Calibri" panose="020F0502020204030204" pitchFamily="34" charset="0"/>
                <a:cs typeface="Calibri" panose="020F0502020204030204" pitchFamily="34" charset="0"/>
              </a:rPr>
              <a:t>&lt;/kml&gt;</a:t>
            </a:r>
          </a:p>
        </p:txBody>
      </p:sp>
      <p:sp>
        <p:nvSpPr>
          <p:cNvPr id="10" name="TextBox 9">
            <a:extLst>
              <a:ext uri="{FF2B5EF4-FFF2-40B4-BE49-F238E27FC236}">
                <a16:creationId xmlns:a16="http://schemas.microsoft.com/office/drawing/2014/main" id="{F983C3EE-7D5D-4971-8DB2-72C642495E87}"/>
              </a:ext>
            </a:extLst>
          </p:cNvPr>
          <p:cNvSpPr txBox="1"/>
          <p:nvPr/>
        </p:nvSpPr>
        <p:spPr>
          <a:xfrm>
            <a:off x="6096000" y="5138547"/>
            <a:ext cx="4833258" cy="669414"/>
          </a:xfrm>
          <a:prstGeom prst="rect">
            <a:avLst/>
          </a:prstGeom>
          <a:noFill/>
          <a:ln w="3175">
            <a:solidFill>
              <a:schemeClr val="tx1"/>
            </a:solidFill>
          </a:ln>
        </p:spPr>
        <p:txBody>
          <a:bodyPr wrap="square" rtlCol="0">
            <a:spAutoFit/>
          </a:bodyPr>
          <a:lstStyle/>
          <a:p>
            <a:pPr algn="just"/>
            <a:r>
              <a:rPr lang="en-US" sz="1050" b="1" i="1">
                <a:solidFill>
                  <a:srgbClr val="FF0000"/>
                </a:solidFill>
                <a:latin typeface="Calibri" panose="020F0502020204030204" pitchFamily="34" charset="0"/>
                <a:cs typeface="Calibri" panose="020F0502020204030204" pitchFamily="34" charset="0"/>
              </a:rPr>
              <a:t>NOTE</a:t>
            </a:r>
            <a:r>
              <a:rPr lang="en-US" sz="1050" i="1">
                <a:latin typeface="Calibri" panose="020F0502020204030204" pitchFamily="34" charset="0"/>
                <a:cs typeface="Calibri" panose="020F0502020204030204" pitchFamily="34" charset="0"/>
              </a:rPr>
              <a:t>: </a:t>
            </a:r>
            <a:r>
              <a:rPr lang="en-US" sz="900" i="1">
                <a:latin typeface="Calibri" panose="020F0502020204030204" pitchFamily="34" charset="0"/>
                <a:cs typeface="Calibri" panose="020F0502020204030204" pitchFamily="34" charset="0"/>
              </a:rPr>
              <a:t>Google Earth and Google Earth Web use WMS specification 1.1.1. Sending the request in 1.3.0, which is what GSKY has implemented, will result in error. To solve this, the GSKY server code has been changed to send the GetCapabilities response in v1.1.1. The production version at </a:t>
            </a:r>
            <a:r>
              <a:rPr lang="en-US" sz="900" i="1">
                <a:latin typeface="Calibri" panose="020F0502020204030204" pitchFamily="34" charset="0"/>
                <a:cs typeface="Calibri" panose="020F0502020204030204" pitchFamily="34" charset="0"/>
                <a:hlinkClick r:id="rId3"/>
              </a:rPr>
              <a:t>https://gsky.nci.org.au/ows/</a:t>
            </a:r>
            <a:r>
              <a:rPr lang="en-US" sz="900" i="1">
                <a:latin typeface="Calibri" panose="020F0502020204030204" pitchFamily="34" charset="0"/>
                <a:cs typeface="Calibri" panose="020F0502020204030204" pitchFamily="34" charset="0"/>
              </a:rPr>
              <a:t> will not work, as it still sends in v1.3.0.</a:t>
            </a:r>
            <a:endParaRPr lang="en-US" sz="1050" i="1">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7263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randombar(horizont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Steps to Build the Web App</a:t>
            </a:r>
          </a:p>
        </p:txBody>
      </p:sp>
      <p:sp>
        <p:nvSpPr>
          <p:cNvPr id="2" name="TextBox 1">
            <a:extLst>
              <a:ext uri="{FF2B5EF4-FFF2-40B4-BE49-F238E27FC236}">
                <a16:creationId xmlns:a16="http://schemas.microsoft.com/office/drawing/2014/main" id="{C97623A1-3549-4688-BB99-7EB63D9E5780}"/>
              </a:ext>
            </a:extLst>
          </p:cNvPr>
          <p:cNvSpPr txBox="1"/>
          <p:nvPr/>
        </p:nvSpPr>
        <p:spPr>
          <a:xfrm>
            <a:off x="367393" y="1240971"/>
            <a:ext cx="4825093" cy="1107996"/>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STEPS</a:t>
            </a:r>
          </a:p>
          <a:p>
            <a:pPr marL="228600" indent="-228600" algn="just">
              <a:buAutoNum type="arabicPeriod"/>
            </a:pPr>
            <a:r>
              <a:rPr lang="en-US" sz="1100">
                <a:latin typeface="Calibri" panose="020F0502020204030204" pitchFamily="34" charset="0"/>
                <a:cs typeface="Calibri" panose="020F0502020204030204" pitchFamily="34" charset="0"/>
              </a:rPr>
              <a:t>Customise a front page. </a:t>
            </a:r>
          </a:p>
          <a:p>
            <a:pPr marL="228600" indent="-228600" algn="just">
              <a:buAutoNum type="arabicPeriod"/>
            </a:pPr>
            <a:r>
              <a:rPr lang="en-US" sz="1100">
                <a:latin typeface="Calibri" panose="020F0502020204030204" pitchFamily="34" charset="0"/>
                <a:cs typeface="Calibri" panose="020F0502020204030204" pitchFamily="34" charset="0"/>
              </a:rPr>
              <a:t>Insert a web form using Ajax/CGI.</a:t>
            </a:r>
          </a:p>
          <a:p>
            <a:pPr marL="228600" indent="-228600" algn="just">
              <a:buAutoNum type="arabicPeriod"/>
            </a:pPr>
            <a:r>
              <a:rPr lang="en-US" sz="1100">
                <a:latin typeface="Calibri" panose="020F0502020204030204" pitchFamily="34" charset="0"/>
                <a:cs typeface="Calibri" panose="020F0502020204030204" pitchFamily="34" charset="0"/>
              </a:rPr>
              <a:t>Generate the KML, based on user input.</a:t>
            </a:r>
          </a:p>
          <a:p>
            <a:pPr marL="228600" indent="-228600" algn="just">
              <a:buAutoNum type="arabicPeriod"/>
            </a:pPr>
            <a:r>
              <a:rPr lang="en-US" sz="1100">
                <a:latin typeface="Calibri" panose="020F0502020204030204" pitchFamily="34" charset="0"/>
                <a:cs typeface="Calibri" panose="020F0502020204030204" pitchFamily="34" charset="0"/>
              </a:rPr>
              <a:t>Let the user download and save the KML file.</a:t>
            </a:r>
          </a:p>
          <a:p>
            <a:pPr marL="228600" indent="-228600" algn="just">
              <a:buAutoNum type="arabicPeriod"/>
            </a:pPr>
            <a:r>
              <a:rPr lang="en-US" sz="1100">
                <a:latin typeface="Calibri" panose="020F0502020204030204" pitchFamily="34" charset="0"/>
                <a:cs typeface="Calibri" panose="020F0502020204030204" pitchFamily="34" charset="0"/>
              </a:rPr>
              <a:t>Open the KML in Google Earth Web.</a:t>
            </a:r>
            <a:endParaRPr lang="en-AU" sz="11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6893ACE1-CB9F-4433-973E-285F1D524179}"/>
              </a:ext>
            </a:extLst>
          </p:cNvPr>
          <p:cNvSpPr txBox="1"/>
          <p:nvPr/>
        </p:nvSpPr>
        <p:spPr>
          <a:xfrm>
            <a:off x="367393" y="2408468"/>
            <a:ext cx="4825093" cy="2092881"/>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Generating the KML:</a:t>
            </a:r>
          </a:p>
          <a:p>
            <a:pPr algn="just"/>
            <a:endParaRPr lang="en-US" sz="1000" b="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Javascript and Ajax based form.</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Selecting a GSKY layer gets its available dates of acquisition.</a:t>
            </a:r>
          </a:p>
          <a:p>
            <a:pPr marL="1085850" lvl="2"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These are hard coded in a JS file.</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Selecting a geographical region gets its Lat/Lon coordinates.</a:t>
            </a:r>
          </a:p>
          <a:p>
            <a:pPr marL="1085850" lvl="2"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These are hard coded within the HTML form.</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User can select one or more dates.</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User can change the Lat/Lon coordinates, if known.</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 form input values are sent to a CGI on a webserver.</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 CGI generates a KML file and store it as *.kml on the server.</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A clickable link is sent back to the page to be displayed.</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User clicks this link to download the KML file.</a:t>
            </a:r>
          </a:p>
        </p:txBody>
      </p:sp>
      <p:sp>
        <p:nvSpPr>
          <p:cNvPr id="15" name="Rectangle: Rounded Corners 14">
            <a:extLst>
              <a:ext uri="{FF2B5EF4-FFF2-40B4-BE49-F238E27FC236}">
                <a16:creationId xmlns:a16="http://schemas.microsoft.com/office/drawing/2014/main" id="{33CA0F74-FD11-4680-AD26-F2D6838F44BF}"/>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Publish</a:t>
            </a:r>
            <a:endParaRPr lang="en-AU" b="1"/>
          </a:p>
        </p:txBody>
      </p:sp>
      <p:sp>
        <p:nvSpPr>
          <p:cNvPr id="16" name="TextBox 15">
            <a:extLst>
              <a:ext uri="{FF2B5EF4-FFF2-40B4-BE49-F238E27FC236}">
                <a16:creationId xmlns:a16="http://schemas.microsoft.com/office/drawing/2014/main" id="{60B322A8-9F45-4998-966F-FE556348AD69}"/>
              </a:ext>
            </a:extLst>
          </p:cNvPr>
          <p:cNvSpPr txBox="1"/>
          <p:nvPr/>
        </p:nvSpPr>
        <p:spPr>
          <a:xfrm>
            <a:off x="367393" y="4560850"/>
            <a:ext cx="4825093" cy="569387"/>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Displaying on Google Earth Web:</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My Places | Import KML File</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Details are in the User Guide (Slides 6-9)</a:t>
            </a:r>
          </a:p>
        </p:txBody>
      </p:sp>
      <p:sp>
        <p:nvSpPr>
          <p:cNvPr id="17" name="TextBox 16">
            <a:extLst>
              <a:ext uri="{FF2B5EF4-FFF2-40B4-BE49-F238E27FC236}">
                <a16:creationId xmlns:a16="http://schemas.microsoft.com/office/drawing/2014/main" id="{4388F82C-C7E7-4BE1-A877-638D8C2ADFE6}"/>
              </a:ext>
            </a:extLst>
          </p:cNvPr>
          <p:cNvSpPr txBox="1"/>
          <p:nvPr/>
        </p:nvSpPr>
        <p:spPr>
          <a:xfrm>
            <a:off x="5395648" y="2993307"/>
            <a:ext cx="4825093" cy="1446550"/>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Code details: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HTML and JavaScript:</a:t>
            </a:r>
          </a:p>
          <a:p>
            <a:pPr marL="628650" lvl="1"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See the </a:t>
            </a:r>
            <a:r>
              <a:rPr lang="en-US" sz="1100">
                <a:latin typeface="Calibri" panose="020F0502020204030204" pitchFamily="34" charset="0"/>
                <a:cs typeface="Calibri" panose="020F0502020204030204" pitchFamily="34" charset="0"/>
                <a:hlinkClick r:id="rId3"/>
              </a:rPr>
              <a:t>GitHub repo</a:t>
            </a:r>
            <a:r>
              <a:rPr lang="en-US" sz="1100">
                <a:latin typeface="Calibri" panose="020F0502020204030204" pitchFamily="34" charset="0"/>
                <a:cs typeface="Calibri" panose="020F0502020204030204" pitchFamily="34" charset="0"/>
              </a:rPr>
              <a:t>.</a:t>
            </a:r>
          </a:p>
          <a:p>
            <a:pPr marL="1085850" lvl="2"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ajax.js</a:t>
            </a:r>
          </a:p>
          <a:p>
            <a:pPr marL="1543050" lvl="3"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AJAX functions to send and receive from CGI.</a:t>
            </a:r>
          </a:p>
          <a:p>
            <a:pPr marL="1543050" lvl="3"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Data acquisition times for the GSKY layers.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CGI:</a:t>
            </a:r>
          </a:p>
          <a:p>
            <a:pPr marL="628650" lvl="1"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See the </a:t>
            </a:r>
            <a:r>
              <a:rPr lang="en-US" sz="1100">
                <a:latin typeface="Calibri" panose="020F0502020204030204" pitchFamily="34" charset="0"/>
                <a:cs typeface="Calibri" panose="020F0502020204030204" pitchFamily="34" charset="0"/>
                <a:hlinkClick r:id="rId3"/>
              </a:rPr>
              <a:t>GitHub repo</a:t>
            </a:r>
            <a:r>
              <a:rPr lang="en-US" sz="1100">
                <a:latin typeface="Calibri" panose="020F0502020204030204" pitchFamily="34" charset="0"/>
                <a:cs typeface="Calibri" panose="020F0502020204030204" pitchFamily="34" charset="0"/>
              </a:rPr>
              <a:t>.</a:t>
            </a:r>
          </a:p>
        </p:txBody>
      </p:sp>
      <p:sp>
        <p:nvSpPr>
          <p:cNvPr id="18" name="TextBox 17">
            <a:extLst>
              <a:ext uri="{FF2B5EF4-FFF2-40B4-BE49-F238E27FC236}">
                <a16:creationId xmlns:a16="http://schemas.microsoft.com/office/drawing/2014/main" id="{C3EDBF16-920B-44DF-B280-F8CD737A93D5}"/>
              </a:ext>
            </a:extLst>
          </p:cNvPr>
          <p:cNvSpPr txBox="1"/>
          <p:nvPr/>
        </p:nvSpPr>
        <p:spPr>
          <a:xfrm>
            <a:off x="5395648" y="4727907"/>
            <a:ext cx="6680691" cy="1369606"/>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DISCLAIMER</a:t>
            </a:r>
          </a:p>
          <a:p>
            <a:pPr algn="just"/>
            <a:r>
              <a:rPr lang="en-US" sz="900">
                <a:latin typeface="Calibri" panose="020F0502020204030204" pitchFamily="34" charset="0"/>
                <a:cs typeface="Calibri" panose="020F0502020204030204" pitchFamily="34" charset="0"/>
              </a:rPr>
              <a:t>Due to the unavailability of a web server on the VMs, the web app and all its associated files are hosted on my personal webserver. This will be moved to an NCI server as soon as a publicly facing webserver can be installed.</a:t>
            </a:r>
          </a:p>
          <a:p>
            <a:pPr algn="just"/>
            <a:endParaRPr lang="en-US" sz="900">
              <a:latin typeface="Calibri" panose="020F0502020204030204" pitchFamily="34" charset="0"/>
              <a:cs typeface="Calibri" panose="020F0502020204030204" pitchFamily="34" charset="0"/>
            </a:endParaRPr>
          </a:p>
          <a:p>
            <a:pPr algn="just"/>
            <a:r>
              <a:rPr lang="en-US" sz="900">
                <a:latin typeface="Calibri" panose="020F0502020204030204" pitchFamily="34" charset="0"/>
                <a:cs typeface="Calibri" panose="020F0502020204030204" pitchFamily="34" charset="0"/>
              </a:rPr>
              <a:t>A few geographical regions have been hard coded in the page. This includes Australia as a whole and each state separately, USA and three sections (West, Center and East), NZ and Europe. The user can specify any other region by finding its Lat/Lon values. </a:t>
            </a:r>
          </a:p>
          <a:p>
            <a:pPr algn="just"/>
            <a:endParaRPr lang="en-US" sz="900">
              <a:latin typeface="Calibri" panose="020F0502020204030204" pitchFamily="34" charset="0"/>
              <a:cs typeface="Calibri" panose="020F0502020204030204" pitchFamily="34" charset="0"/>
            </a:endParaRPr>
          </a:p>
          <a:p>
            <a:pPr algn="just"/>
            <a:r>
              <a:rPr lang="en-US" sz="900">
                <a:latin typeface="Calibri" panose="020F0502020204030204" pitchFamily="34" charset="0"/>
                <a:cs typeface="Calibri" panose="020F0502020204030204" pitchFamily="34" charset="0"/>
              </a:rPr>
              <a:t>If using a larger region (e.g. whole of N. America) the GSKY server will send a “Zoom in to View” message instead of the layers. Unlike in a WMS service, zooming in will not display anything other than the same message.</a:t>
            </a:r>
          </a:p>
        </p:txBody>
      </p:sp>
      <p:grpSp>
        <p:nvGrpSpPr>
          <p:cNvPr id="20" name="Group 19">
            <a:extLst>
              <a:ext uri="{FF2B5EF4-FFF2-40B4-BE49-F238E27FC236}">
                <a16:creationId xmlns:a16="http://schemas.microsoft.com/office/drawing/2014/main" id="{AE8597E2-C9D7-480E-8EFE-BB4B257E912E}"/>
              </a:ext>
            </a:extLst>
          </p:cNvPr>
          <p:cNvGrpSpPr/>
          <p:nvPr/>
        </p:nvGrpSpPr>
        <p:grpSpPr>
          <a:xfrm>
            <a:off x="5306786" y="1045035"/>
            <a:ext cx="5020126" cy="1913503"/>
            <a:chOff x="5306786" y="1045035"/>
            <a:chExt cx="5020126" cy="1913503"/>
          </a:xfrm>
        </p:grpSpPr>
        <p:sp>
          <p:nvSpPr>
            <p:cNvPr id="11" name="TextBox 10">
              <a:extLst>
                <a:ext uri="{FF2B5EF4-FFF2-40B4-BE49-F238E27FC236}">
                  <a16:creationId xmlns:a16="http://schemas.microsoft.com/office/drawing/2014/main" id="{628C7CE7-CE38-415F-B055-55587C0FEFE4}"/>
                </a:ext>
              </a:extLst>
            </p:cNvPr>
            <p:cNvSpPr txBox="1"/>
            <p:nvPr/>
          </p:nvSpPr>
          <p:spPr>
            <a:xfrm>
              <a:off x="5306786" y="1045035"/>
              <a:ext cx="2767694" cy="246221"/>
            </a:xfrm>
            <a:prstGeom prst="rect">
              <a:avLst/>
            </a:prstGeom>
            <a:noFill/>
            <a:ln w="3175">
              <a:noFill/>
            </a:ln>
          </p:spPr>
          <p:txBody>
            <a:bodyPr wrap="square" rtlCol="0">
              <a:spAutoFit/>
            </a:bodyPr>
            <a:lstStyle/>
            <a:p>
              <a:pPr algn="just"/>
              <a:r>
                <a:rPr lang="en-AU" sz="1000">
                  <a:hlinkClick r:id="rId4"/>
                </a:rPr>
                <a:t>http://www.webgenie.com/WebGoogleEarth/</a:t>
              </a:r>
              <a:endParaRPr lang="en-AU" sz="100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D9E9AC6F-E177-4AED-AEB2-86F57F4148E7}"/>
                </a:ext>
              </a:extLst>
            </p:cNvPr>
            <p:cNvPicPr>
              <a:picLocks noChangeAspect="1"/>
            </p:cNvPicPr>
            <p:nvPr/>
          </p:nvPicPr>
          <p:blipFill>
            <a:blip r:embed="rId5"/>
            <a:stretch>
              <a:fillRect/>
            </a:stretch>
          </p:blipFill>
          <p:spPr>
            <a:xfrm>
              <a:off x="5395648" y="1245090"/>
              <a:ext cx="4931264" cy="628361"/>
            </a:xfrm>
            <a:prstGeom prst="rect">
              <a:avLst/>
            </a:prstGeom>
            <a:ln w="3175">
              <a:solidFill>
                <a:schemeClr val="tx1"/>
              </a:solidFill>
            </a:ln>
          </p:spPr>
        </p:pic>
        <p:pic>
          <p:nvPicPr>
            <p:cNvPr id="19" name="Picture 18">
              <a:extLst>
                <a:ext uri="{FF2B5EF4-FFF2-40B4-BE49-F238E27FC236}">
                  <a16:creationId xmlns:a16="http://schemas.microsoft.com/office/drawing/2014/main" id="{3115F0B3-C557-4CDA-A744-688AB6B74F42}"/>
                </a:ext>
              </a:extLst>
            </p:cNvPr>
            <p:cNvPicPr>
              <a:picLocks noChangeAspect="1"/>
            </p:cNvPicPr>
            <p:nvPr/>
          </p:nvPicPr>
          <p:blipFill>
            <a:blip r:embed="rId6"/>
            <a:stretch>
              <a:fillRect/>
            </a:stretch>
          </p:blipFill>
          <p:spPr>
            <a:xfrm>
              <a:off x="5395648" y="1911951"/>
              <a:ext cx="2920579" cy="1046587"/>
            </a:xfrm>
            <a:prstGeom prst="rect">
              <a:avLst/>
            </a:prstGeom>
            <a:ln w="3175">
              <a:solidFill>
                <a:schemeClr val="tx1"/>
              </a:solidFill>
            </a:ln>
          </p:spPr>
        </p:pic>
      </p:grpSp>
    </p:spTree>
    <p:custDataLst>
      <p:tags r:id="rId1"/>
    </p:custDataLst>
    <p:extLst>
      <p:ext uri="{BB962C8B-B14F-4D97-AF65-F5344CB8AC3E}">
        <p14:creationId xmlns:p14="http://schemas.microsoft.com/office/powerpoint/2010/main" val="2244974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randombar(horizontal)">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15" grpId="0" animBg="1"/>
      <p:bldP spid="16" grpId="0" animBg="1"/>
      <p:bldP spid="17"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Publish the Web App</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User Guide</a:t>
            </a:r>
            <a:endParaRPr lang="en-AU" b="1"/>
          </a:p>
        </p:txBody>
      </p:sp>
      <p:sp>
        <p:nvSpPr>
          <p:cNvPr id="2" name="TextBox 1">
            <a:extLst>
              <a:ext uri="{FF2B5EF4-FFF2-40B4-BE49-F238E27FC236}">
                <a16:creationId xmlns:a16="http://schemas.microsoft.com/office/drawing/2014/main" id="{8539F7EE-46BE-4308-8A50-93F20D6234ED}"/>
              </a:ext>
            </a:extLst>
          </p:cNvPr>
          <p:cNvSpPr txBox="1"/>
          <p:nvPr/>
        </p:nvSpPr>
        <p:spPr>
          <a:xfrm>
            <a:off x="873579" y="1257300"/>
            <a:ext cx="8417378" cy="1615827"/>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If there is a webserver listening on port 80 or 443 it is a simple matter of cloning the following GitHub repo into a suitable directory under your HTML root. See the previous slide to know how to create the GSKY Web App.</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Github Repo:</a:t>
            </a:r>
          </a:p>
          <a:p>
            <a:pPr algn="just"/>
            <a:r>
              <a:rPr lang="en-AU" sz="1100">
                <a:hlinkClick r:id="rId3"/>
              </a:rPr>
              <a:t>https://github.com/asivapra/gsky/tree/master/GSKY_Clients/GoogleEarth/WebGoogleEarth</a:t>
            </a:r>
            <a:endParaRPr lang="en-AU" sz="1100"/>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a:t>
            </a:r>
            <a:r>
              <a:rPr lang="en-AU" sz="1100">
                <a:latin typeface="Calibri" panose="020F0502020204030204" pitchFamily="34" charset="0"/>
                <a:cs typeface="Calibri" panose="020F0502020204030204" pitchFamily="34" charset="0"/>
              </a:rPr>
              <a:t>he Web App can be tested at: </a:t>
            </a:r>
            <a:r>
              <a:rPr lang="en-AU" sz="1100">
                <a:hlinkClick r:id="rId4"/>
              </a:rPr>
              <a:t>http://www.webgenie.com/WebGoogleEarth/</a:t>
            </a:r>
            <a:endParaRPr lang="en-AU" sz="1100">
              <a:latin typeface="Calibri" panose="020F0502020204030204" pitchFamily="34" charset="0"/>
              <a:cs typeface="Calibri" panose="020F0502020204030204" pitchFamily="34" charset="0"/>
            </a:endParaRPr>
          </a:p>
          <a:p>
            <a:pPr algn="just"/>
            <a:endParaRPr lang="en-AU" sz="11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A551ED7-A7BC-4BA6-8A47-B0AF31468AC5}"/>
              </a:ext>
            </a:extLst>
          </p:cNvPr>
          <p:cNvSpPr txBox="1"/>
          <p:nvPr/>
        </p:nvSpPr>
        <p:spPr>
          <a:xfrm>
            <a:off x="873579" y="2979964"/>
            <a:ext cx="8417378" cy="2123658"/>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If there is no publicly facing webserver on your Linux machine, you can start a minimal webserver using Python as below. </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For Python 2.x:</a:t>
            </a:r>
          </a:p>
          <a:p>
            <a:pPr algn="just"/>
            <a:r>
              <a:rPr lang="en-AU" sz="1100" i="1">
                <a:latin typeface="Calibri" panose="020F0502020204030204" pitchFamily="34" charset="0"/>
                <a:cs typeface="Calibri" panose="020F0502020204030204" pitchFamily="34" charset="0"/>
              </a:rPr>
              <a:t>	python -m SimpleHTTPServer&amp;</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F</a:t>
            </a:r>
            <a:r>
              <a:rPr lang="en-AU" sz="1100" b="1">
                <a:latin typeface="Calibri" panose="020F0502020204030204" pitchFamily="34" charset="0"/>
                <a:cs typeface="Calibri" panose="020F0502020204030204" pitchFamily="34" charset="0"/>
              </a:rPr>
              <a:t>or Python 3.x:</a:t>
            </a:r>
          </a:p>
          <a:p>
            <a:pPr algn="just"/>
            <a:r>
              <a:rPr lang="en-US" sz="1100" i="1">
                <a:latin typeface="Calibri" panose="020F0502020204030204" pitchFamily="34" charset="0"/>
                <a:cs typeface="Calibri" panose="020F0502020204030204" pitchFamily="34" charset="0"/>
              </a:rPr>
              <a:t>	</a:t>
            </a:r>
            <a:r>
              <a:rPr lang="en-AU" sz="1100" i="1">
                <a:latin typeface="Calibri" panose="020F0502020204030204" pitchFamily="34" charset="0"/>
                <a:cs typeface="Calibri" panose="020F0502020204030204" pitchFamily="34" charset="0"/>
              </a:rPr>
              <a:t>python -m http.server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I</a:t>
            </a:r>
            <a:r>
              <a:rPr lang="en-AU" sz="1100">
                <a:latin typeface="Calibri" panose="020F0502020204030204" pitchFamily="34" charset="0"/>
                <a:cs typeface="Calibri" panose="020F0502020204030204" pitchFamily="34" charset="0"/>
              </a:rPr>
              <a:t>n both cases the webserver will listen on port 8000. Unless this port is open to the world you will have to create an SSH tunnel to access the page. See slide 9 in </a:t>
            </a:r>
            <a:r>
              <a:rPr lang="en-AU" sz="1000" u="sng">
                <a:latin typeface="Calibri" panose="020F0502020204030204" pitchFamily="34" charset="0"/>
                <a:cs typeface="Calibri" panose="020F0502020204030204" pitchFamily="34" charset="0"/>
                <a:hlinkClick r:id="rId5" tooltip="GSKY-Thredds_Integration.pptx"/>
              </a:rPr>
              <a:t>GSKY-Thredds_Integration.pptx</a:t>
            </a:r>
            <a:r>
              <a:rPr lang="en-AU" sz="1000" u="sng">
                <a:latin typeface="Calibri" panose="020F0502020204030204" pitchFamily="34" charset="0"/>
                <a:cs typeface="Calibri" panose="020F0502020204030204" pitchFamily="34" charset="0"/>
              </a:rPr>
              <a:t> </a:t>
            </a:r>
            <a:r>
              <a:rPr lang="en-AU" sz="1100">
                <a:latin typeface="Calibri" panose="020F0502020204030204" pitchFamily="34" charset="0"/>
                <a:cs typeface="Calibri" panose="020F0502020204030204" pitchFamily="34" charset="0"/>
              </a:rPr>
              <a:t>to learn about port forwarding. </a:t>
            </a:r>
          </a:p>
          <a:p>
            <a:pPr algn="just"/>
            <a:endParaRPr lang="en-AU" sz="1100">
              <a:latin typeface="Calibri" panose="020F0502020204030204" pitchFamily="34" charset="0"/>
              <a:cs typeface="Calibri" panose="020F0502020204030204" pitchFamily="34" charset="0"/>
            </a:endParaRPr>
          </a:p>
          <a:p>
            <a:pPr algn="just"/>
            <a:r>
              <a:rPr lang="en-AU" sz="1100">
                <a:latin typeface="Calibri" panose="020F0502020204030204" pitchFamily="34" charset="0"/>
                <a:cs typeface="Calibri" panose="020F0502020204030204" pitchFamily="34" charset="0"/>
              </a:rPr>
              <a:t>While the http server is running and the SSH tunnel is open, you can view the web app by the URL, </a:t>
            </a:r>
            <a:r>
              <a:rPr lang="en-AU" sz="1100">
                <a:latin typeface="Calibri" panose="020F0502020204030204" pitchFamily="34" charset="0"/>
                <a:cs typeface="Calibri" panose="020F0502020204030204" pitchFamily="34" charset="0"/>
                <a:hlinkClick r:id="rId6"/>
              </a:rPr>
              <a:t>http://localhost:8000/WebGoogleEarth</a:t>
            </a:r>
            <a:r>
              <a:rPr lang="en-AU" sz="1100">
                <a:latin typeface="Calibri" panose="020F0502020204030204" pitchFamily="34" charset="0"/>
                <a:cs typeface="Calibri" panose="020F0502020204030204" pitchFamily="34" charset="0"/>
              </a:rPr>
              <a:t>  </a:t>
            </a:r>
          </a:p>
        </p:txBody>
      </p:sp>
    </p:spTree>
    <p:custDataLst>
      <p:tags r:id="rId1"/>
    </p:custDataLst>
    <p:extLst>
      <p:ext uri="{BB962C8B-B14F-4D97-AF65-F5344CB8AC3E}">
        <p14:creationId xmlns:p14="http://schemas.microsoft.com/office/powerpoint/2010/main" val="2131242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User Guide</a:t>
            </a:r>
            <a:endParaRPr lang="en-AU" b="1"/>
          </a:p>
        </p:txBody>
      </p:sp>
      <p:sp>
        <p:nvSpPr>
          <p:cNvPr id="6" name="TextBox 5">
            <a:extLst>
              <a:ext uri="{FF2B5EF4-FFF2-40B4-BE49-F238E27FC236}">
                <a16:creationId xmlns:a16="http://schemas.microsoft.com/office/drawing/2014/main" id="{63657D04-DAE3-45D8-A036-FD9533D0252A}"/>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Hints and Tips</a:t>
            </a:r>
          </a:p>
        </p:txBody>
      </p:sp>
      <p:sp>
        <p:nvSpPr>
          <p:cNvPr id="4" name="TextBox 3">
            <a:extLst>
              <a:ext uri="{FF2B5EF4-FFF2-40B4-BE49-F238E27FC236}">
                <a16:creationId xmlns:a16="http://schemas.microsoft.com/office/drawing/2014/main" id="{735AB117-D4CE-4DAF-BB8F-BF25B5C6F223}"/>
              </a:ext>
            </a:extLst>
          </p:cNvPr>
          <p:cNvSpPr txBox="1"/>
          <p:nvPr/>
        </p:nvSpPr>
        <p:spPr>
          <a:xfrm>
            <a:off x="952901" y="1203158"/>
            <a:ext cx="10010274" cy="2508379"/>
          </a:xfrm>
          <a:prstGeom prst="rect">
            <a:avLst/>
          </a:prstGeom>
          <a:noFill/>
          <a:ln w="3175">
            <a:solidFill>
              <a:schemeClr val="tx1"/>
            </a:solidFill>
          </a:ln>
        </p:spPr>
        <p:txBody>
          <a:bodyPr wrap="square" rtlCol="0">
            <a:spAutoFit/>
          </a:bodyPr>
          <a:lstStyle/>
          <a:p>
            <a:pPr algn="just"/>
            <a:r>
              <a:rPr lang="en-US" sz="1400" b="1">
                <a:latin typeface="Calibri" panose="020F0502020204030204" pitchFamily="34" charset="0"/>
                <a:cs typeface="Calibri" panose="020F0502020204030204" pitchFamily="34" charset="0"/>
              </a:rPr>
              <a:t>NOTES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Google Earth is by far the only smart phone app that can display GSKY layers. The KML layers created by our program can be displayed on a mobile, provided that the GSKY server is on a publicly accessible server. Currently the GSKY version that is compatible with GE and GEWeb resides on my VM behind the NCI firewall. Hence, it will not work on a mobile.</a:t>
            </a:r>
          </a:p>
          <a:p>
            <a:pPr algn="just"/>
            <a:endParaRPr lang="en-AU" sz="11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GEWeb is NOT a WMS-enabled client like TerriaMap, ArcGIs, Google Earth Desktop, etc. We explained how to use its KML-based display of images to show GSKY layers.</a:t>
            </a:r>
          </a:p>
          <a:p>
            <a:pPr algn="just"/>
            <a:endParaRPr lang="en-US" sz="11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There is no difference in the data being fetched, except that it is static. You cannot pan or zoom to see more data. Instead, GEWeb will call GSKY server for the same data.</a:t>
            </a:r>
          </a:p>
          <a:p>
            <a:pPr algn="just"/>
            <a:endParaRPr lang="en-US" sz="1100">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While the above limitation makes it slightly more cumbersome to use, zooming and panning can be done indirectly by supplying the Lat/Lon coordinates.</a:t>
            </a:r>
          </a:p>
          <a:p>
            <a:pPr algn="just"/>
            <a:endParaRPr lang="en-US" sz="11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The picture quality of the globe and the GSKY layers are better than on all other clients. Google’s gimmicks in rotation of the globe, display of clouds, etc. are aesthetically pleasing too.</a:t>
            </a:r>
          </a:p>
          <a:p>
            <a:pPr marL="171450" indent="-171450" algn="just">
              <a:buFont typeface="Arial" panose="020B0604020202020204" pitchFamily="34" charset="0"/>
              <a:buChar char="•"/>
            </a:pPr>
            <a:endParaRPr lang="en-US" sz="110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B74FCCAF-5652-428A-BDA9-400D19A57262}"/>
              </a:ext>
            </a:extLst>
          </p:cNvPr>
          <p:cNvSpPr txBox="1"/>
          <p:nvPr/>
        </p:nvSpPr>
        <p:spPr>
          <a:xfrm>
            <a:off x="952900" y="4125704"/>
            <a:ext cx="10010273" cy="1323439"/>
          </a:xfrm>
          <a:prstGeom prst="rect">
            <a:avLst/>
          </a:prstGeom>
          <a:noFill/>
          <a:ln w="3175">
            <a:solidFill>
              <a:schemeClr val="tx1"/>
            </a:solidFill>
          </a:ln>
        </p:spPr>
        <p:txBody>
          <a:bodyPr wrap="square" rtlCol="0">
            <a:spAutoFit/>
          </a:bodyPr>
          <a:lstStyle/>
          <a:p>
            <a:pPr algn="just"/>
            <a:r>
              <a:rPr lang="en-US" sz="1400" b="1">
                <a:latin typeface="Calibri" panose="020F0502020204030204" pitchFamily="34" charset="0"/>
                <a:cs typeface="Calibri" panose="020F0502020204030204" pitchFamily="34" charset="0"/>
              </a:rPr>
              <a:t>TIPS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Always save the layer after you add a KML file. It will stay across browser sessions.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Select multiple time slices if you wish to explore. Each time slice will become a separate layer.</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Third party sites to get Bounding Boxes: </a:t>
            </a:r>
          </a:p>
          <a:p>
            <a:pPr marL="628650" lvl="1"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hlinkClick r:id="rId3"/>
              </a:rPr>
              <a:t>Bbox Finder</a:t>
            </a:r>
            <a:r>
              <a:rPr lang="en-US" sz="1100">
                <a:latin typeface="Calibri" panose="020F0502020204030204" pitchFamily="34" charset="0"/>
                <a:cs typeface="Calibri" panose="020F0502020204030204" pitchFamily="34" charset="0"/>
              </a:rPr>
              <a:t> – Draw a rectangle. Easy to use. Site’s reputation is unknown.</a:t>
            </a:r>
          </a:p>
          <a:p>
            <a:pPr marL="628650" lvl="1"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hlinkClick r:id="rId4"/>
              </a:rPr>
              <a:t>EPSG.io</a:t>
            </a:r>
            <a:r>
              <a:rPr lang="en-US" sz="1100">
                <a:latin typeface="Calibri" panose="020F0502020204030204" pitchFamily="34" charset="0"/>
                <a:cs typeface="Calibri" panose="020F0502020204030204" pitchFamily="34" charset="0"/>
              </a:rPr>
              <a:t> – Crosshair to get X,Y coordinates. Reputable site, but cumbersome to get all four points.</a:t>
            </a:r>
            <a:endParaRPr lang="en-US" sz="1000">
              <a:latin typeface="Calibri" panose="020F0502020204030204" pitchFamily="34" charset="0"/>
              <a:cs typeface="Calibri" panose="020F0502020204030204" pitchFamily="34" charset="0"/>
            </a:endParaRPr>
          </a:p>
          <a:p>
            <a:pPr algn="just"/>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696992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7BF2067-336E-45D6-83DC-59A09740427F}"/>
              </a:ext>
            </a:extLst>
          </p:cNvPr>
          <p:cNvPicPr>
            <a:picLocks noChangeAspect="1"/>
          </p:cNvPicPr>
          <p:nvPr/>
        </p:nvPicPr>
        <p:blipFill>
          <a:blip r:embed="rId3"/>
          <a:stretch>
            <a:fillRect/>
          </a:stretch>
        </p:blipFill>
        <p:spPr>
          <a:xfrm>
            <a:off x="596000" y="2843291"/>
            <a:ext cx="6752381" cy="2076190"/>
          </a:xfrm>
          <a:prstGeom prst="rect">
            <a:avLst/>
          </a:prstGeom>
          <a:ln w="3175">
            <a:solidFill>
              <a:schemeClr val="tx1"/>
            </a:solidFill>
          </a:ln>
        </p:spPr>
      </p:pic>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Display in Google Earth Web</a:t>
            </a:r>
            <a:endParaRPr lang="en-AU" b="1"/>
          </a:p>
        </p:txBody>
      </p:sp>
      <p:sp>
        <p:nvSpPr>
          <p:cNvPr id="2" name="TextBox 1">
            <a:extLst>
              <a:ext uri="{FF2B5EF4-FFF2-40B4-BE49-F238E27FC236}">
                <a16:creationId xmlns:a16="http://schemas.microsoft.com/office/drawing/2014/main" id="{8539F7EE-46BE-4308-8A50-93F20D6234ED}"/>
              </a:ext>
            </a:extLst>
          </p:cNvPr>
          <p:cNvSpPr txBox="1"/>
          <p:nvPr/>
        </p:nvSpPr>
        <p:spPr>
          <a:xfrm>
            <a:off x="873579" y="1257300"/>
            <a:ext cx="8417378"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Web App: </a:t>
            </a:r>
            <a:r>
              <a:rPr lang="en-AU" sz="1100">
                <a:hlinkClick r:id="rId4"/>
              </a:rPr>
              <a:t>http://www.webgenie.com/WebGoogleEarth/</a:t>
            </a:r>
            <a:endParaRPr lang="en-AU" sz="1100"/>
          </a:p>
        </p:txBody>
      </p:sp>
      <p:sp>
        <p:nvSpPr>
          <p:cNvPr id="46" name="TextBox 45">
            <a:extLst>
              <a:ext uri="{FF2B5EF4-FFF2-40B4-BE49-F238E27FC236}">
                <a16:creationId xmlns:a16="http://schemas.microsoft.com/office/drawing/2014/main" id="{EB3A78EB-6AEE-4C1D-A729-A670A2A46D61}"/>
              </a:ext>
            </a:extLst>
          </p:cNvPr>
          <p:cNvSpPr txBox="1"/>
          <p:nvPr/>
        </p:nvSpPr>
        <p:spPr>
          <a:xfrm>
            <a:off x="873578" y="922564"/>
            <a:ext cx="8428270" cy="261610"/>
          </a:xfrm>
          <a:prstGeom prst="rect">
            <a:avLst/>
          </a:prstGeom>
          <a:noFill/>
          <a:ln w="3175">
            <a:noFill/>
          </a:ln>
        </p:spPr>
        <p:txBody>
          <a:bodyPr wrap="square" rtlCol="0">
            <a:spAutoFit/>
          </a:bodyPr>
          <a:lstStyle/>
          <a:p>
            <a:pPr algn="just"/>
            <a:r>
              <a:rPr lang="en-US" sz="1100" b="1">
                <a:solidFill>
                  <a:srgbClr val="FF0000"/>
                </a:solidFill>
                <a:latin typeface="Calibri" panose="020F0502020204030204" pitchFamily="34" charset="0"/>
                <a:cs typeface="Calibri" panose="020F0502020204030204" pitchFamily="34" charset="0"/>
              </a:rPr>
              <a:t>This slide must be viewed as a slide show to see all elements.</a:t>
            </a:r>
            <a:endParaRPr lang="en-AU" sz="1100" b="1">
              <a:solidFill>
                <a:srgbClr val="FF0000"/>
              </a:solidFill>
              <a:latin typeface="Calibri" panose="020F0502020204030204" pitchFamily="34" charset="0"/>
              <a:cs typeface="Calibri" panose="020F0502020204030204" pitchFamily="34" charset="0"/>
            </a:endParaRPr>
          </a:p>
        </p:txBody>
      </p:sp>
      <p:pic>
        <p:nvPicPr>
          <p:cNvPr id="68" name="Picture 67">
            <a:extLst>
              <a:ext uri="{FF2B5EF4-FFF2-40B4-BE49-F238E27FC236}">
                <a16:creationId xmlns:a16="http://schemas.microsoft.com/office/drawing/2014/main" id="{EF18852C-EA1C-4AE3-9E49-20A4F497EAAF}"/>
              </a:ext>
            </a:extLst>
          </p:cNvPr>
          <p:cNvPicPr>
            <a:picLocks noChangeAspect="1"/>
          </p:cNvPicPr>
          <p:nvPr/>
        </p:nvPicPr>
        <p:blipFill>
          <a:blip r:embed="rId5"/>
          <a:stretch>
            <a:fillRect/>
          </a:stretch>
        </p:blipFill>
        <p:spPr>
          <a:xfrm>
            <a:off x="4918798" y="5306735"/>
            <a:ext cx="5437727" cy="789347"/>
          </a:xfrm>
          <a:prstGeom prst="rect">
            <a:avLst/>
          </a:prstGeom>
          <a:ln w="3175">
            <a:solidFill>
              <a:schemeClr val="tx1"/>
            </a:solidFill>
          </a:ln>
        </p:spPr>
      </p:pic>
      <p:sp>
        <p:nvSpPr>
          <p:cNvPr id="73" name="Rectangle 72">
            <a:extLst>
              <a:ext uri="{FF2B5EF4-FFF2-40B4-BE49-F238E27FC236}">
                <a16:creationId xmlns:a16="http://schemas.microsoft.com/office/drawing/2014/main" id="{0098FB73-01A4-4FA4-BCD8-AE6A2A2A5E7B}"/>
              </a:ext>
            </a:extLst>
          </p:cNvPr>
          <p:cNvSpPr/>
          <p:nvPr/>
        </p:nvSpPr>
        <p:spPr>
          <a:xfrm>
            <a:off x="8871547" y="5858156"/>
            <a:ext cx="661307" cy="1877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Rectangle 73">
            <a:extLst>
              <a:ext uri="{FF2B5EF4-FFF2-40B4-BE49-F238E27FC236}">
                <a16:creationId xmlns:a16="http://schemas.microsoft.com/office/drawing/2014/main" id="{EFF176C3-F3CE-44A7-93F6-04D95D2C02D7}"/>
              </a:ext>
            </a:extLst>
          </p:cNvPr>
          <p:cNvSpPr/>
          <p:nvPr/>
        </p:nvSpPr>
        <p:spPr>
          <a:xfrm>
            <a:off x="4799484" y="941082"/>
            <a:ext cx="3131883"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Create the KML</a:t>
            </a:r>
          </a:p>
        </p:txBody>
      </p:sp>
      <p:pic>
        <p:nvPicPr>
          <p:cNvPr id="4" name="Picture 3">
            <a:extLst>
              <a:ext uri="{FF2B5EF4-FFF2-40B4-BE49-F238E27FC236}">
                <a16:creationId xmlns:a16="http://schemas.microsoft.com/office/drawing/2014/main" id="{295622BE-C650-47AB-87E2-96A74C42DF76}"/>
              </a:ext>
            </a:extLst>
          </p:cNvPr>
          <p:cNvPicPr>
            <a:picLocks noChangeAspect="1"/>
          </p:cNvPicPr>
          <p:nvPr/>
        </p:nvPicPr>
        <p:blipFill>
          <a:blip r:embed="rId6"/>
          <a:stretch>
            <a:fillRect/>
          </a:stretch>
        </p:blipFill>
        <p:spPr>
          <a:xfrm>
            <a:off x="596000" y="1537394"/>
            <a:ext cx="7922358" cy="1268949"/>
          </a:xfrm>
          <a:prstGeom prst="rect">
            <a:avLst/>
          </a:prstGeom>
          <a:ln w="3175">
            <a:solidFill>
              <a:schemeClr val="tx1"/>
            </a:solidFill>
          </a:ln>
        </p:spPr>
      </p:pic>
      <p:sp>
        <p:nvSpPr>
          <p:cNvPr id="7" name="Rectangle 6">
            <a:extLst>
              <a:ext uri="{FF2B5EF4-FFF2-40B4-BE49-F238E27FC236}">
                <a16:creationId xmlns:a16="http://schemas.microsoft.com/office/drawing/2014/main" id="{2250766F-0345-4B0B-A99E-AC43F9E839A0}"/>
              </a:ext>
            </a:extLst>
          </p:cNvPr>
          <p:cNvSpPr/>
          <p:nvPr/>
        </p:nvSpPr>
        <p:spPr>
          <a:xfrm>
            <a:off x="4427909" y="2899002"/>
            <a:ext cx="1809261" cy="1987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a:extLst>
              <a:ext uri="{FF2B5EF4-FFF2-40B4-BE49-F238E27FC236}">
                <a16:creationId xmlns:a16="http://schemas.microsoft.com/office/drawing/2014/main" id="{8612D220-5AD2-4794-A2E1-C57C0F1DBAC0}"/>
              </a:ext>
            </a:extLst>
          </p:cNvPr>
          <p:cNvSpPr/>
          <p:nvPr/>
        </p:nvSpPr>
        <p:spPr>
          <a:xfrm>
            <a:off x="4427909" y="3165981"/>
            <a:ext cx="1809261" cy="1987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a:extLst>
              <a:ext uri="{FF2B5EF4-FFF2-40B4-BE49-F238E27FC236}">
                <a16:creationId xmlns:a16="http://schemas.microsoft.com/office/drawing/2014/main" id="{6D100DAA-61BF-4ED1-A51A-DE34847A9D21}"/>
              </a:ext>
            </a:extLst>
          </p:cNvPr>
          <p:cNvSpPr/>
          <p:nvPr/>
        </p:nvSpPr>
        <p:spPr>
          <a:xfrm>
            <a:off x="4408659" y="3794596"/>
            <a:ext cx="767304" cy="5671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a:extLst>
              <a:ext uri="{FF2B5EF4-FFF2-40B4-BE49-F238E27FC236}">
                <a16:creationId xmlns:a16="http://schemas.microsoft.com/office/drawing/2014/main" id="{E5395264-E9B3-4C57-9432-99B852841F58}"/>
              </a:ext>
            </a:extLst>
          </p:cNvPr>
          <p:cNvSpPr/>
          <p:nvPr/>
        </p:nvSpPr>
        <p:spPr>
          <a:xfrm>
            <a:off x="2199732" y="4390365"/>
            <a:ext cx="900000" cy="2405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Picture 9">
            <a:extLst>
              <a:ext uri="{FF2B5EF4-FFF2-40B4-BE49-F238E27FC236}">
                <a16:creationId xmlns:a16="http://schemas.microsoft.com/office/drawing/2014/main" id="{F05A1C9E-7827-4AB7-8F57-1B2B28A3F8FF}"/>
              </a:ext>
            </a:extLst>
          </p:cNvPr>
          <p:cNvPicPr>
            <a:picLocks noChangeAspect="1"/>
          </p:cNvPicPr>
          <p:nvPr/>
        </p:nvPicPr>
        <p:blipFill>
          <a:blip r:embed="rId7"/>
          <a:stretch>
            <a:fillRect/>
          </a:stretch>
        </p:blipFill>
        <p:spPr>
          <a:xfrm>
            <a:off x="596000" y="2843291"/>
            <a:ext cx="6752381" cy="2076190"/>
          </a:xfrm>
          <a:prstGeom prst="rect">
            <a:avLst/>
          </a:prstGeom>
          <a:ln w="3175">
            <a:solidFill>
              <a:schemeClr val="tx1"/>
            </a:solidFill>
          </a:ln>
        </p:spPr>
      </p:pic>
      <p:sp>
        <p:nvSpPr>
          <p:cNvPr id="11" name="Rectangle 10">
            <a:extLst>
              <a:ext uri="{FF2B5EF4-FFF2-40B4-BE49-F238E27FC236}">
                <a16:creationId xmlns:a16="http://schemas.microsoft.com/office/drawing/2014/main" id="{3AB71702-4018-4907-A48A-D18951A9BD82}"/>
              </a:ext>
            </a:extLst>
          </p:cNvPr>
          <p:cNvSpPr/>
          <p:nvPr/>
        </p:nvSpPr>
        <p:spPr>
          <a:xfrm>
            <a:off x="3214838" y="4630898"/>
            <a:ext cx="2406316" cy="1987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258833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2000"/>
                                        <p:tgtEl>
                                          <p:spTgt spid="7"/>
                                        </p:tgtEl>
                                      </p:cBhvr>
                                    </p:animEffect>
                                    <p:anim calcmode="lin" valueType="num">
                                      <p:cBhvr>
                                        <p:cTn id="23" dur="2000" fill="hold"/>
                                        <p:tgtEl>
                                          <p:spTgt spid="7"/>
                                        </p:tgtEl>
                                        <p:attrNameLst>
                                          <p:attrName>ppt_w</p:attrName>
                                        </p:attrNameLst>
                                      </p:cBhvr>
                                      <p:tavLst>
                                        <p:tav tm="0" fmla="#ppt_w*sin(2.5*pi*$)">
                                          <p:val>
                                            <p:fltVal val="0"/>
                                          </p:val>
                                        </p:tav>
                                        <p:tav tm="100000">
                                          <p:val>
                                            <p:fltVal val="1"/>
                                          </p:val>
                                        </p:tav>
                                      </p:tavLst>
                                    </p:anim>
                                    <p:anim calcmode="lin" valueType="num">
                                      <p:cBhvr>
                                        <p:cTn id="24"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45"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2000"/>
                                        <p:tgtEl>
                                          <p:spTgt spid="24"/>
                                        </p:tgtEl>
                                      </p:cBhvr>
                                    </p:animEffect>
                                    <p:anim calcmode="lin" valueType="num">
                                      <p:cBhvr>
                                        <p:cTn id="30" dur="2000" fill="hold"/>
                                        <p:tgtEl>
                                          <p:spTgt spid="24"/>
                                        </p:tgtEl>
                                        <p:attrNameLst>
                                          <p:attrName>ppt_w</p:attrName>
                                        </p:attrNameLst>
                                      </p:cBhvr>
                                      <p:tavLst>
                                        <p:tav tm="0" fmla="#ppt_w*sin(2.5*pi*$)">
                                          <p:val>
                                            <p:fltVal val="0"/>
                                          </p:val>
                                        </p:tav>
                                        <p:tav tm="100000">
                                          <p:val>
                                            <p:fltVal val="1"/>
                                          </p:val>
                                        </p:tav>
                                      </p:tavLst>
                                    </p:anim>
                                    <p:anim calcmode="lin" valueType="num">
                                      <p:cBhvr>
                                        <p:cTn id="31" dur="20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2000"/>
                                        <p:tgtEl>
                                          <p:spTgt spid="25"/>
                                        </p:tgtEl>
                                      </p:cBhvr>
                                    </p:animEffect>
                                    <p:anim calcmode="lin" valueType="num">
                                      <p:cBhvr>
                                        <p:cTn id="37" dur="2000" fill="hold"/>
                                        <p:tgtEl>
                                          <p:spTgt spid="25"/>
                                        </p:tgtEl>
                                        <p:attrNameLst>
                                          <p:attrName>ppt_w</p:attrName>
                                        </p:attrNameLst>
                                      </p:cBhvr>
                                      <p:tavLst>
                                        <p:tav tm="0" fmla="#ppt_w*sin(2.5*pi*$)">
                                          <p:val>
                                            <p:fltVal val="0"/>
                                          </p:val>
                                        </p:tav>
                                        <p:tav tm="100000">
                                          <p:val>
                                            <p:fltVal val="1"/>
                                          </p:val>
                                        </p:tav>
                                      </p:tavLst>
                                    </p:anim>
                                    <p:anim calcmode="lin" valueType="num">
                                      <p:cBhvr>
                                        <p:cTn id="38"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45"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2000"/>
                                        <p:tgtEl>
                                          <p:spTgt spid="26"/>
                                        </p:tgtEl>
                                      </p:cBhvr>
                                    </p:animEffect>
                                    <p:anim calcmode="lin" valueType="num">
                                      <p:cBhvr>
                                        <p:cTn id="44" dur="2000" fill="hold"/>
                                        <p:tgtEl>
                                          <p:spTgt spid="26"/>
                                        </p:tgtEl>
                                        <p:attrNameLst>
                                          <p:attrName>ppt_w</p:attrName>
                                        </p:attrNameLst>
                                      </p:cBhvr>
                                      <p:tavLst>
                                        <p:tav tm="0" fmla="#ppt_w*sin(2.5*pi*$)">
                                          <p:val>
                                            <p:fltVal val="0"/>
                                          </p:val>
                                        </p:tav>
                                        <p:tav tm="100000">
                                          <p:val>
                                            <p:fltVal val="1"/>
                                          </p:val>
                                        </p:tav>
                                      </p:tavLst>
                                    </p:anim>
                                    <p:anim calcmode="lin" valueType="num">
                                      <p:cBhvr>
                                        <p:cTn id="45"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45"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2000"/>
                                        <p:tgtEl>
                                          <p:spTgt spid="11"/>
                                        </p:tgtEl>
                                      </p:cBhvr>
                                    </p:animEffect>
                                    <p:anim calcmode="lin" valueType="num">
                                      <p:cBhvr>
                                        <p:cTn id="56" dur="2000" fill="hold"/>
                                        <p:tgtEl>
                                          <p:spTgt spid="11"/>
                                        </p:tgtEl>
                                        <p:attrNameLst>
                                          <p:attrName>ppt_w</p:attrName>
                                        </p:attrNameLst>
                                      </p:cBhvr>
                                      <p:tavLst>
                                        <p:tav tm="0" fmla="#ppt_w*sin(2.5*pi*$)">
                                          <p:val>
                                            <p:fltVal val="0"/>
                                          </p:val>
                                        </p:tav>
                                        <p:tav tm="100000">
                                          <p:val>
                                            <p:fltVal val="1"/>
                                          </p:val>
                                        </p:tav>
                                      </p:tavLst>
                                    </p:anim>
                                    <p:anim calcmode="lin" valueType="num">
                                      <p:cBhvr>
                                        <p:cTn id="57"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8"/>
                                        </p:tgtEl>
                                        <p:attrNameLst>
                                          <p:attrName>style.visibility</p:attrName>
                                        </p:attrNameLst>
                                      </p:cBhvr>
                                      <p:to>
                                        <p:strVal val="visible"/>
                                      </p:to>
                                    </p:set>
                                    <p:animEffect transition="in" filter="fade">
                                      <p:cBhvr>
                                        <p:cTn id="62" dur="500"/>
                                        <p:tgtEl>
                                          <p:spTgt spid="68"/>
                                        </p:tgtEl>
                                      </p:cBhvr>
                                    </p:animEffect>
                                  </p:childTnLst>
                                </p:cTn>
                              </p:par>
                            </p:childTnLst>
                          </p:cTn>
                        </p:par>
                      </p:childTnLst>
                    </p:cTn>
                  </p:par>
                  <p:par>
                    <p:cTn id="63" fill="hold">
                      <p:stCondLst>
                        <p:cond delay="indefinite"/>
                      </p:stCondLst>
                      <p:childTnLst>
                        <p:par>
                          <p:cTn id="64" fill="hold">
                            <p:stCondLst>
                              <p:cond delay="0"/>
                            </p:stCondLst>
                            <p:childTnLst>
                              <p:par>
                                <p:cTn id="65" presetID="45" presetClass="entr" presetSubtype="0" fill="hold" grpId="0" nodeType="clickEffect">
                                  <p:stCondLst>
                                    <p:cond delay="0"/>
                                  </p:stCondLst>
                                  <p:childTnLst>
                                    <p:set>
                                      <p:cBhvr>
                                        <p:cTn id="66" dur="1" fill="hold">
                                          <p:stCondLst>
                                            <p:cond delay="0"/>
                                          </p:stCondLst>
                                        </p:cTn>
                                        <p:tgtEl>
                                          <p:spTgt spid="73"/>
                                        </p:tgtEl>
                                        <p:attrNameLst>
                                          <p:attrName>style.visibility</p:attrName>
                                        </p:attrNameLst>
                                      </p:cBhvr>
                                      <p:to>
                                        <p:strVal val="visible"/>
                                      </p:to>
                                    </p:set>
                                    <p:animEffect transition="in" filter="fade">
                                      <p:cBhvr>
                                        <p:cTn id="67" dur="2000"/>
                                        <p:tgtEl>
                                          <p:spTgt spid="73"/>
                                        </p:tgtEl>
                                      </p:cBhvr>
                                    </p:animEffect>
                                    <p:anim calcmode="lin" valueType="num">
                                      <p:cBhvr>
                                        <p:cTn id="68" dur="2000" fill="hold"/>
                                        <p:tgtEl>
                                          <p:spTgt spid="73"/>
                                        </p:tgtEl>
                                        <p:attrNameLst>
                                          <p:attrName>ppt_w</p:attrName>
                                        </p:attrNameLst>
                                      </p:cBhvr>
                                      <p:tavLst>
                                        <p:tav tm="0" fmla="#ppt_w*sin(2.5*pi*$)">
                                          <p:val>
                                            <p:fltVal val="0"/>
                                          </p:val>
                                        </p:tav>
                                        <p:tav tm="100000">
                                          <p:val>
                                            <p:fltVal val="1"/>
                                          </p:val>
                                        </p:tav>
                                      </p:tavLst>
                                    </p:anim>
                                    <p:anim calcmode="lin" valueType="num">
                                      <p:cBhvr>
                                        <p:cTn id="69" dur="2000" fill="hold"/>
                                        <p:tgtEl>
                                          <p:spTgt spid="73"/>
                                        </p:tgtEl>
                                        <p:attrNameLst>
                                          <p:attrName>ppt_h</p:attrName>
                                        </p:attrNameLst>
                                      </p:cBhvr>
                                      <p:tavLst>
                                        <p:tav tm="0">
                                          <p:val>
                                            <p:strVal val="#ppt_h"/>
                                          </p:val>
                                        </p:tav>
                                        <p:tav tm="100000">
                                          <p:val>
                                            <p:strVal val="#ppt_h"/>
                                          </p:val>
                                        </p:tav>
                                      </p:tavLst>
                                    </p:anim>
                                  </p:childTnLst>
                                </p:cTn>
                              </p:par>
                            </p:childTnLst>
                          </p:cTn>
                        </p:par>
                      </p:childTnLst>
                    </p:cTn>
                  </p:par>
                  <p:par>
                    <p:cTn id="70" fill="hold">
                      <p:stCondLst>
                        <p:cond delay="indefinite"/>
                      </p:stCondLst>
                      <p:childTnLst>
                        <p:par>
                          <p:cTn id="71" fill="hold">
                            <p:stCondLst>
                              <p:cond delay="0"/>
                            </p:stCondLst>
                            <p:childTnLst>
                              <p:par>
                                <p:cTn id="72" presetID="14" presetClass="entr" presetSubtype="10" fill="hold" grpId="0" nodeType="clickEffect">
                                  <p:stCondLst>
                                    <p:cond delay="0"/>
                                  </p:stCondLst>
                                  <p:childTnLst>
                                    <p:set>
                                      <p:cBhvr>
                                        <p:cTn id="73" dur="1" fill="hold">
                                          <p:stCondLst>
                                            <p:cond delay="0"/>
                                          </p:stCondLst>
                                        </p:cTn>
                                        <p:tgtEl>
                                          <p:spTgt spid="3"/>
                                        </p:tgtEl>
                                        <p:attrNameLst>
                                          <p:attrName>style.visibility</p:attrName>
                                        </p:attrNameLst>
                                      </p:cBhvr>
                                      <p:to>
                                        <p:strVal val="visible"/>
                                      </p:to>
                                    </p:set>
                                    <p:animEffect transition="in" filter="randombar(horizontal)">
                                      <p:cBhvr>
                                        <p:cTn id="7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P spid="73" grpId="0" animBg="1"/>
      <p:bldP spid="7" grpId="0" animBg="1"/>
      <p:bldP spid="24" grpId="0" animBg="1"/>
      <p:bldP spid="25" grpId="0" animBg="1"/>
      <p:bldP spid="26"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Other Regions</a:t>
            </a:r>
            <a:endParaRPr lang="en-AU" b="1"/>
          </a:p>
        </p:txBody>
      </p:sp>
      <p:sp>
        <p:nvSpPr>
          <p:cNvPr id="8" name="TextBox 7">
            <a:extLst>
              <a:ext uri="{FF2B5EF4-FFF2-40B4-BE49-F238E27FC236}">
                <a16:creationId xmlns:a16="http://schemas.microsoft.com/office/drawing/2014/main" id="{EC8B4646-2AB0-4EEB-8367-BC23E450B336}"/>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30153FFF-D422-4C15-B8F8-1B2B42AD80EA}"/>
              </a:ext>
            </a:extLst>
          </p:cNvPr>
          <p:cNvSpPr/>
          <p:nvPr/>
        </p:nvSpPr>
        <p:spPr>
          <a:xfrm>
            <a:off x="4081952" y="941082"/>
            <a:ext cx="5611986"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Display in Google Earth Web</a:t>
            </a:r>
          </a:p>
        </p:txBody>
      </p:sp>
      <p:sp>
        <p:nvSpPr>
          <p:cNvPr id="10" name="TextBox 9">
            <a:extLst>
              <a:ext uri="{FF2B5EF4-FFF2-40B4-BE49-F238E27FC236}">
                <a16:creationId xmlns:a16="http://schemas.microsoft.com/office/drawing/2014/main" id="{75DFD971-9FC6-46FB-8964-BC571C0B3E19}"/>
              </a:ext>
            </a:extLst>
          </p:cNvPr>
          <p:cNvSpPr txBox="1"/>
          <p:nvPr/>
        </p:nvSpPr>
        <p:spPr>
          <a:xfrm>
            <a:off x="873579" y="1257300"/>
            <a:ext cx="8417378"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Google Earth Web: </a:t>
            </a:r>
            <a:r>
              <a:rPr lang="en-AU" sz="1100">
                <a:hlinkClick r:id="rId3"/>
              </a:rPr>
              <a:t>https://earth.google.com/web/</a:t>
            </a:r>
            <a:endParaRPr lang="en-AU" sz="110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33E14160-1457-4D95-B506-4FF8B81A2356}"/>
              </a:ext>
            </a:extLst>
          </p:cNvPr>
          <p:cNvPicPr>
            <a:picLocks noChangeAspect="1"/>
          </p:cNvPicPr>
          <p:nvPr/>
        </p:nvPicPr>
        <p:blipFill>
          <a:blip r:embed="rId4"/>
          <a:stretch>
            <a:fillRect/>
          </a:stretch>
        </p:blipFill>
        <p:spPr>
          <a:xfrm>
            <a:off x="963804" y="1538427"/>
            <a:ext cx="5763567" cy="3905144"/>
          </a:xfrm>
          <a:prstGeom prst="rect">
            <a:avLst/>
          </a:prstGeom>
          <a:ln w="3175">
            <a:solidFill>
              <a:schemeClr val="tx1"/>
            </a:solidFill>
          </a:ln>
        </p:spPr>
      </p:pic>
      <p:sp>
        <p:nvSpPr>
          <p:cNvPr id="11" name="Rectangle 10">
            <a:extLst>
              <a:ext uri="{FF2B5EF4-FFF2-40B4-BE49-F238E27FC236}">
                <a16:creationId xmlns:a16="http://schemas.microsoft.com/office/drawing/2014/main" id="{C744537F-6AD6-4A24-93A4-01B8FCA8C7F8}"/>
              </a:ext>
            </a:extLst>
          </p:cNvPr>
          <p:cNvSpPr/>
          <p:nvPr/>
        </p:nvSpPr>
        <p:spPr>
          <a:xfrm>
            <a:off x="1053193" y="4073979"/>
            <a:ext cx="220436" cy="23676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a:extLst>
              <a:ext uri="{FF2B5EF4-FFF2-40B4-BE49-F238E27FC236}">
                <a16:creationId xmlns:a16="http://schemas.microsoft.com/office/drawing/2014/main" id="{30ADA591-35CE-44B1-AE3A-A0D8B7862111}"/>
              </a:ext>
            </a:extLst>
          </p:cNvPr>
          <p:cNvPicPr>
            <a:picLocks noChangeAspect="1"/>
          </p:cNvPicPr>
          <p:nvPr/>
        </p:nvPicPr>
        <p:blipFill>
          <a:blip r:embed="rId5"/>
          <a:stretch>
            <a:fillRect/>
          </a:stretch>
        </p:blipFill>
        <p:spPr>
          <a:xfrm>
            <a:off x="1435105" y="1847428"/>
            <a:ext cx="2202827" cy="2463315"/>
          </a:xfrm>
          <a:prstGeom prst="rect">
            <a:avLst/>
          </a:prstGeom>
        </p:spPr>
      </p:pic>
      <p:sp>
        <p:nvSpPr>
          <p:cNvPr id="14" name="Rectangle 13">
            <a:extLst>
              <a:ext uri="{FF2B5EF4-FFF2-40B4-BE49-F238E27FC236}">
                <a16:creationId xmlns:a16="http://schemas.microsoft.com/office/drawing/2014/main" id="{21ECBC7F-A0F1-49C4-A40C-C587EC4075FE}"/>
              </a:ext>
            </a:extLst>
          </p:cNvPr>
          <p:cNvSpPr/>
          <p:nvPr/>
        </p:nvSpPr>
        <p:spPr>
          <a:xfrm>
            <a:off x="2710543" y="2604407"/>
            <a:ext cx="865414" cy="171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a:extLst>
              <a:ext uri="{FF2B5EF4-FFF2-40B4-BE49-F238E27FC236}">
                <a16:creationId xmlns:a16="http://schemas.microsoft.com/office/drawing/2014/main" id="{56E9A4F5-032E-4C84-AA42-0DAF9A99A33C}"/>
              </a:ext>
            </a:extLst>
          </p:cNvPr>
          <p:cNvPicPr>
            <a:picLocks noChangeAspect="1"/>
          </p:cNvPicPr>
          <p:nvPr/>
        </p:nvPicPr>
        <p:blipFill>
          <a:blip r:embed="rId6"/>
          <a:stretch>
            <a:fillRect/>
          </a:stretch>
        </p:blipFill>
        <p:spPr>
          <a:xfrm>
            <a:off x="2300475" y="2476569"/>
            <a:ext cx="1337457" cy="738786"/>
          </a:xfrm>
          <a:prstGeom prst="rect">
            <a:avLst/>
          </a:prstGeom>
        </p:spPr>
      </p:pic>
      <p:sp>
        <p:nvSpPr>
          <p:cNvPr id="16" name="Rectangle 15">
            <a:extLst>
              <a:ext uri="{FF2B5EF4-FFF2-40B4-BE49-F238E27FC236}">
                <a16:creationId xmlns:a16="http://schemas.microsoft.com/office/drawing/2014/main" id="{08841E36-4EE2-48B8-BACD-82A69729586D}"/>
              </a:ext>
            </a:extLst>
          </p:cNvPr>
          <p:cNvSpPr/>
          <p:nvPr/>
        </p:nvSpPr>
        <p:spPr>
          <a:xfrm>
            <a:off x="2424791" y="2596243"/>
            <a:ext cx="449036" cy="171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7" name="Picture 16">
            <a:extLst>
              <a:ext uri="{FF2B5EF4-FFF2-40B4-BE49-F238E27FC236}">
                <a16:creationId xmlns:a16="http://schemas.microsoft.com/office/drawing/2014/main" id="{51A953B2-922F-453A-B729-E4DE55E946D7}"/>
              </a:ext>
            </a:extLst>
          </p:cNvPr>
          <p:cNvPicPr>
            <a:picLocks noChangeAspect="1"/>
          </p:cNvPicPr>
          <p:nvPr/>
        </p:nvPicPr>
        <p:blipFill>
          <a:blip r:embed="rId7"/>
          <a:stretch>
            <a:fillRect/>
          </a:stretch>
        </p:blipFill>
        <p:spPr>
          <a:xfrm>
            <a:off x="6789975" y="2010713"/>
            <a:ext cx="4439598" cy="488499"/>
          </a:xfrm>
          <a:prstGeom prst="rect">
            <a:avLst/>
          </a:prstGeom>
          <a:ln w="3175">
            <a:solidFill>
              <a:schemeClr val="tx1"/>
            </a:solidFill>
          </a:ln>
        </p:spPr>
      </p:pic>
      <p:sp>
        <p:nvSpPr>
          <p:cNvPr id="19" name="Rectangle 18">
            <a:extLst>
              <a:ext uri="{FF2B5EF4-FFF2-40B4-BE49-F238E27FC236}">
                <a16:creationId xmlns:a16="http://schemas.microsoft.com/office/drawing/2014/main" id="{D10BB4CC-5F5F-44AA-8DCA-60A8E099ECB4}"/>
              </a:ext>
            </a:extLst>
          </p:cNvPr>
          <p:cNvSpPr/>
          <p:nvPr/>
        </p:nvSpPr>
        <p:spPr>
          <a:xfrm>
            <a:off x="6772171" y="1951272"/>
            <a:ext cx="4882043" cy="646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1" name="Picture 20">
            <a:extLst>
              <a:ext uri="{FF2B5EF4-FFF2-40B4-BE49-F238E27FC236}">
                <a16:creationId xmlns:a16="http://schemas.microsoft.com/office/drawing/2014/main" id="{123D1C55-97DD-4BF7-AF38-8A1C43916C15}"/>
              </a:ext>
            </a:extLst>
          </p:cNvPr>
          <p:cNvPicPr>
            <a:picLocks noChangeAspect="1"/>
          </p:cNvPicPr>
          <p:nvPr/>
        </p:nvPicPr>
        <p:blipFill>
          <a:blip r:embed="rId8"/>
          <a:stretch>
            <a:fillRect/>
          </a:stretch>
        </p:blipFill>
        <p:spPr>
          <a:xfrm>
            <a:off x="881743" y="1527334"/>
            <a:ext cx="7756804" cy="4130519"/>
          </a:xfrm>
          <a:prstGeom prst="rect">
            <a:avLst/>
          </a:prstGeom>
        </p:spPr>
      </p:pic>
      <p:sp>
        <p:nvSpPr>
          <p:cNvPr id="22" name="Oval 21">
            <a:extLst>
              <a:ext uri="{FF2B5EF4-FFF2-40B4-BE49-F238E27FC236}">
                <a16:creationId xmlns:a16="http://schemas.microsoft.com/office/drawing/2014/main" id="{10AB2933-46B9-4A0F-AF53-B46230780AC7}"/>
              </a:ext>
            </a:extLst>
          </p:cNvPr>
          <p:cNvSpPr/>
          <p:nvPr/>
        </p:nvSpPr>
        <p:spPr>
          <a:xfrm>
            <a:off x="2352034" y="2314794"/>
            <a:ext cx="151826" cy="1246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Oval 23">
            <a:extLst>
              <a:ext uri="{FF2B5EF4-FFF2-40B4-BE49-F238E27FC236}">
                <a16:creationId xmlns:a16="http://schemas.microsoft.com/office/drawing/2014/main" id="{EAAA0785-8D42-47E0-AFC4-FE0BC9EFC142}"/>
              </a:ext>
            </a:extLst>
          </p:cNvPr>
          <p:cNvSpPr/>
          <p:nvPr/>
        </p:nvSpPr>
        <p:spPr>
          <a:xfrm>
            <a:off x="2352034" y="2834584"/>
            <a:ext cx="151826" cy="1246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3" name="Picture 22">
            <a:extLst>
              <a:ext uri="{FF2B5EF4-FFF2-40B4-BE49-F238E27FC236}">
                <a16:creationId xmlns:a16="http://schemas.microsoft.com/office/drawing/2014/main" id="{FC2CA035-E86A-402E-A4C9-ED6AA88F55EC}"/>
              </a:ext>
            </a:extLst>
          </p:cNvPr>
          <p:cNvPicPr>
            <a:picLocks noChangeAspect="1"/>
          </p:cNvPicPr>
          <p:nvPr/>
        </p:nvPicPr>
        <p:blipFill>
          <a:blip r:embed="rId9"/>
          <a:stretch>
            <a:fillRect/>
          </a:stretch>
        </p:blipFill>
        <p:spPr>
          <a:xfrm>
            <a:off x="881743" y="1527334"/>
            <a:ext cx="7758000" cy="4146299"/>
          </a:xfrm>
          <a:prstGeom prst="rect">
            <a:avLst/>
          </a:prstGeom>
        </p:spPr>
      </p:pic>
    </p:spTree>
    <p:custDataLst>
      <p:tags r:id="rId1"/>
    </p:custDataLst>
    <p:extLst>
      <p:ext uri="{BB962C8B-B14F-4D97-AF65-F5344CB8AC3E}">
        <p14:creationId xmlns:p14="http://schemas.microsoft.com/office/powerpoint/2010/main" val="66838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000"/>
                                        <p:tgtEl>
                                          <p:spTgt spid="11"/>
                                        </p:tgtEl>
                                      </p:cBhvr>
                                    </p:animEffect>
                                    <p:anim calcmode="lin" valueType="num">
                                      <p:cBhvr>
                                        <p:cTn id="13" dur="2000" fill="hold"/>
                                        <p:tgtEl>
                                          <p:spTgt spid="11"/>
                                        </p:tgtEl>
                                        <p:attrNameLst>
                                          <p:attrName>ppt_w</p:attrName>
                                        </p:attrNameLst>
                                      </p:cBhvr>
                                      <p:tavLst>
                                        <p:tav tm="0" fmla="#ppt_w*sin(2.5*pi*$)">
                                          <p:val>
                                            <p:fltVal val="0"/>
                                          </p:val>
                                        </p:tav>
                                        <p:tav tm="100000">
                                          <p:val>
                                            <p:fltVal val="1"/>
                                          </p:val>
                                        </p:tav>
                                      </p:tavLst>
                                    </p:anim>
                                    <p:anim calcmode="lin" valueType="num">
                                      <p:cBhvr>
                                        <p:cTn id="14"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2000"/>
                                        <p:tgtEl>
                                          <p:spTgt spid="14"/>
                                        </p:tgtEl>
                                      </p:cBhvr>
                                    </p:animEffect>
                                    <p:anim calcmode="lin" valueType="num">
                                      <p:cBhvr>
                                        <p:cTn id="25" dur="2000" fill="hold"/>
                                        <p:tgtEl>
                                          <p:spTgt spid="14"/>
                                        </p:tgtEl>
                                        <p:attrNameLst>
                                          <p:attrName>ppt_w</p:attrName>
                                        </p:attrNameLst>
                                      </p:cBhvr>
                                      <p:tavLst>
                                        <p:tav tm="0" fmla="#ppt_w*sin(2.5*pi*$)">
                                          <p:val>
                                            <p:fltVal val="0"/>
                                          </p:val>
                                        </p:tav>
                                        <p:tav tm="100000">
                                          <p:val>
                                            <p:fltVal val="1"/>
                                          </p:val>
                                        </p:tav>
                                      </p:tavLst>
                                    </p:anim>
                                    <p:anim calcmode="lin" valueType="num">
                                      <p:cBhvr>
                                        <p:cTn id="26"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2000"/>
                                        <p:tgtEl>
                                          <p:spTgt spid="16"/>
                                        </p:tgtEl>
                                      </p:cBhvr>
                                    </p:animEffect>
                                    <p:anim calcmode="lin" valueType="num">
                                      <p:cBhvr>
                                        <p:cTn id="37" dur="2000" fill="hold"/>
                                        <p:tgtEl>
                                          <p:spTgt spid="16"/>
                                        </p:tgtEl>
                                        <p:attrNameLst>
                                          <p:attrName>ppt_w</p:attrName>
                                        </p:attrNameLst>
                                      </p:cBhvr>
                                      <p:tavLst>
                                        <p:tav tm="0" fmla="#ppt_w*sin(2.5*pi*$)">
                                          <p:val>
                                            <p:fltVal val="0"/>
                                          </p:val>
                                        </p:tav>
                                        <p:tav tm="100000">
                                          <p:val>
                                            <p:fltVal val="1"/>
                                          </p:val>
                                        </p:tav>
                                      </p:tavLst>
                                    </p:anim>
                                    <p:anim calcmode="lin" valueType="num">
                                      <p:cBhvr>
                                        <p:cTn id="38" dur="20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childTnLst>
                          </p:cTn>
                        </p:par>
                      </p:childTnLst>
                    </p:cTn>
                  </p:par>
                  <p:par>
                    <p:cTn id="54" fill="hold">
                      <p:stCondLst>
                        <p:cond delay="indefinite"/>
                      </p:stCondLst>
                      <p:childTnLst>
                        <p:par>
                          <p:cTn id="55" fill="hold">
                            <p:stCondLst>
                              <p:cond delay="0"/>
                            </p:stCondLst>
                            <p:childTnLst>
                              <p:par>
                                <p:cTn id="56" presetID="45" presetClass="entr" presetSubtype="0" fill="hold" grpId="0" nodeType="click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2000"/>
                                        <p:tgtEl>
                                          <p:spTgt spid="22"/>
                                        </p:tgtEl>
                                      </p:cBhvr>
                                    </p:animEffect>
                                    <p:anim calcmode="lin" valueType="num">
                                      <p:cBhvr>
                                        <p:cTn id="59" dur="2000" fill="hold"/>
                                        <p:tgtEl>
                                          <p:spTgt spid="22"/>
                                        </p:tgtEl>
                                        <p:attrNameLst>
                                          <p:attrName>ppt_w</p:attrName>
                                        </p:attrNameLst>
                                      </p:cBhvr>
                                      <p:tavLst>
                                        <p:tav tm="0" fmla="#ppt_w*sin(2.5*pi*$)">
                                          <p:val>
                                            <p:fltVal val="0"/>
                                          </p:val>
                                        </p:tav>
                                        <p:tav tm="100000">
                                          <p:val>
                                            <p:fltVal val="1"/>
                                          </p:val>
                                        </p:tav>
                                      </p:tavLst>
                                    </p:anim>
                                    <p:anim calcmode="lin" valueType="num">
                                      <p:cBhvr>
                                        <p:cTn id="60"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45" presetClass="entr" presetSubtype="0"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2000"/>
                                        <p:tgtEl>
                                          <p:spTgt spid="24"/>
                                        </p:tgtEl>
                                      </p:cBhvr>
                                    </p:animEffect>
                                    <p:anim calcmode="lin" valueType="num">
                                      <p:cBhvr>
                                        <p:cTn id="66" dur="2000" fill="hold"/>
                                        <p:tgtEl>
                                          <p:spTgt spid="24"/>
                                        </p:tgtEl>
                                        <p:attrNameLst>
                                          <p:attrName>ppt_w</p:attrName>
                                        </p:attrNameLst>
                                      </p:cBhvr>
                                      <p:tavLst>
                                        <p:tav tm="0" fmla="#ppt_w*sin(2.5*pi*$)">
                                          <p:val>
                                            <p:fltVal val="0"/>
                                          </p:val>
                                        </p:tav>
                                        <p:tav tm="100000">
                                          <p:val>
                                            <p:fltVal val="1"/>
                                          </p:val>
                                        </p:tav>
                                      </p:tavLst>
                                    </p:anim>
                                    <p:anim calcmode="lin" valueType="num">
                                      <p:cBhvr>
                                        <p:cTn id="67" dur="20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childTnLst>
                    </p:cTn>
                  </p:par>
                  <p:par>
                    <p:cTn id="73" fill="hold">
                      <p:stCondLst>
                        <p:cond delay="indefinite"/>
                      </p:stCondLst>
                      <p:childTnLst>
                        <p:par>
                          <p:cTn id="74" fill="hold">
                            <p:stCondLst>
                              <p:cond delay="0"/>
                            </p:stCondLst>
                            <p:childTnLst>
                              <p:par>
                                <p:cTn id="75" presetID="14" presetClass="entr" presetSubtype="10" fill="hold" grpId="0" nodeType="click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randombar(horizontal)">
                                      <p:cBhvr>
                                        <p:cTn id="7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4" grpId="0" animBg="1"/>
      <p:bldP spid="16" grpId="0" animBg="1"/>
      <p:bldP spid="19" grpId="0" animBg="1"/>
      <p:bldP spid="22" grpId="0" animBg="1"/>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Custom Coordinates</a:t>
            </a:r>
            <a:endParaRPr lang="en-AU" b="1"/>
          </a:p>
        </p:txBody>
      </p:sp>
      <p:sp>
        <p:nvSpPr>
          <p:cNvPr id="8" name="TextBox 7">
            <a:extLst>
              <a:ext uri="{FF2B5EF4-FFF2-40B4-BE49-F238E27FC236}">
                <a16:creationId xmlns:a16="http://schemas.microsoft.com/office/drawing/2014/main" id="{EC8B4646-2AB0-4EEB-8367-BC23E450B336}"/>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30153FFF-D422-4C15-B8F8-1B2B42AD80EA}"/>
              </a:ext>
            </a:extLst>
          </p:cNvPr>
          <p:cNvSpPr/>
          <p:nvPr/>
        </p:nvSpPr>
        <p:spPr>
          <a:xfrm>
            <a:off x="4081952" y="941082"/>
            <a:ext cx="5611986"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Display in Google Earth Web</a:t>
            </a:r>
          </a:p>
        </p:txBody>
      </p:sp>
      <p:sp>
        <p:nvSpPr>
          <p:cNvPr id="10" name="TextBox 9">
            <a:extLst>
              <a:ext uri="{FF2B5EF4-FFF2-40B4-BE49-F238E27FC236}">
                <a16:creationId xmlns:a16="http://schemas.microsoft.com/office/drawing/2014/main" id="{75DFD971-9FC6-46FB-8964-BC571C0B3E19}"/>
              </a:ext>
            </a:extLst>
          </p:cNvPr>
          <p:cNvSpPr txBox="1"/>
          <p:nvPr/>
        </p:nvSpPr>
        <p:spPr>
          <a:xfrm>
            <a:off x="873579" y="1257300"/>
            <a:ext cx="8417378"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Google Earth Web: </a:t>
            </a:r>
            <a:r>
              <a:rPr lang="en-AU" sz="1100">
                <a:hlinkClick r:id="rId3"/>
              </a:rPr>
              <a:t>https://earth.google.com/web/</a:t>
            </a:r>
            <a:endParaRPr lang="en-AU" sz="110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D03354FA-D5EF-4BE5-A11D-C98CE2DE0327}"/>
              </a:ext>
            </a:extLst>
          </p:cNvPr>
          <p:cNvPicPr>
            <a:picLocks noChangeAspect="1"/>
          </p:cNvPicPr>
          <p:nvPr/>
        </p:nvPicPr>
        <p:blipFill>
          <a:blip r:embed="rId4"/>
          <a:stretch>
            <a:fillRect/>
          </a:stretch>
        </p:blipFill>
        <p:spPr>
          <a:xfrm>
            <a:off x="1006676" y="1709238"/>
            <a:ext cx="6847619" cy="1809524"/>
          </a:xfrm>
          <a:prstGeom prst="rect">
            <a:avLst/>
          </a:prstGeom>
          <a:ln w="3175">
            <a:solidFill>
              <a:schemeClr val="tx1"/>
            </a:solidFill>
          </a:ln>
        </p:spPr>
      </p:pic>
      <p:sp>
        <p:nvSpPr>
          <p:cNvPr id="5" name="Rectangle 4">
            <a:extLst>
              <a:ext uri="{FF2B5EF4-FFF2-40B4-BE49-F238E27FC236}">
                <a16:creationId xmlns:a16="http://schemas.microsoft.com/office/drawing/2014/main" id="{EA8E73FD-30CC-4260-89D7-9D929D900494}"/>
              </a:ext>
            </a:extLst>
          </p:cNvPr>
          <p:cNvSpPr/>
          <p:nvPr/>
        </p:nvSpPr>
        <p:spPr>
          <a:xfrm>
            <a:off x="4847361" y="2066080"/>
            <a:ext cx="922564" cy="1791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D23058E6-AA0C-4BEB-B9B5-97D2C426C9BD}"/>
              </a:ext>
            </a:extLst>
          </p:cNvPr>
          <p:cNvSpPr/>
          <p:nvPr/>
        </p:nvSpPr>
        <p:spPr>
          <a:xfrm>
            <a:off x="4863693" y="2922816"/>
            <a:ext cx="1175657" cy="17910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AA4F51CB-A0F5-4A82-BAD9-F2284FF4AF72}"/>
              </a:ext>
            </a:extLst>
          </p:cNvPr>
          <p:cNvPicPr>
            <a:picLocks noChangeAspect="1"/>
          </p:cNvPicPr>
          <p:nvPr/>
        </p:nvPicPr>
        <p:blipFill>
          <a:blip r:embed="rId5"/>
          <a:stretch>
            <a:fillRect/>
          </a:stretch>
        </p:blipFill>
        <p:spPr>
          <a:xfrm>
            <a:off x="1006676" y="1709238"/>
            <a:ext cx="8380952" cy="1809524"/>
          </a:xfrm>
          <a:prstGeom prst="rect">
            <a:avLst/>
          </a:prstGeom>
          <a:ln w="3175">
            <a:solidFill>
              <a:schemeClr val="tx1"/>
            </a:solidFill>
          </a:ln>
        </p:spPr>
      </p:pic>
      <p:sp>
        <p:nvSpPr>
          <p:cNvPr id="12" name="Rectangle 11">
            <a:extLst>
              <a:ext uri="{FF2B5EF4-FFF2-40B4-BE49-F238E27FC236}">
                <a16:creationId xmlns:a16="http://schemas.microsoft.com/office/drawing/2014/main" id="{9324D4B2-9712-49F8-B2EE-88A37A93A0EB}"/>
              </a:ext>
            </a:extLst>
          </p:cNvPr>
          <p:cNvSpPr/>
          <p:nvPr/>
        </p:nvSpPr>
        <p:spPr>
          <a:xfrm>
            <a:off x="2620736" y="3224893"/>
            <a:ext cx="906235" cy="2757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8" name="Picture 17">
            <a:extLst>
              <a:ext uri="{FF2B5EF4-FFF2-40B4-BE49-F238E27FC236}">
                <a16:creationId xmlns:a16="http://schemas.microsoft.com/office/drawing/2014/main" id="{33DC5B81-0701-4F62-A0E2-2BE2593E5371}"/>
              </a:ext>
            </a:extLst>
          </p:cNvPr>
          <p:cNvPicPr>
            <a:picLocks noChangeAspect="1"/>
          </p:cNvPicPr>
          <p:nvPr/>
        </p:nvPicPr>
        <p:blipFill>
          <a:blip r:embed="rId6"/>
          <a:stretch>
            <a:fillRect/>
          </a:stretch>
        </p:blipFill>
        <p:spPr>
          <a:xfrm>
            <a:off x="1006676" y="1709238"/>
            <a:ext cx="8383152" cy="1987758"/>
          </a:xfrm>
          <a:prstGeom prst="rect">
            <a:avLst/>
          </a:prstGeom>
          <a:ln w="3175">
            <a:solidFill>
              <a:schemeClr val="tx1"/>
            </a:solidFill>
          </a:ln>
        </p:spPr>
      </p:pic>
      <p:sp>
        <p:nvSpPr>
          <p:cNvPr id="25" name="Rectangle 24">
            <a:extLst>
              <a:ext uri="{FF2B5EF4-FFF2-40B4-BE49-F238E27FC236}">
                <a16:creationId xmlns:a16="http://schemas.microsoft.com/office/drawing/2014/main" id="{28284EF5-3E14-4386-B593-8BCB0EF1F746}"/>
              </a:ext>
            </a:extLst>
          </p:cNvPr>
          <p:cNvSpPr/>
          <p:nvPr/>
        </p:nvSpPr>
        <p:spPr>
          <a:xfrm>
            <a:off x="947057" y="1692910"/>
            <a:ext cx="8523514" cy="219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 name="Picture 29">
            <a:extLst>
              <a:ext uri="{FF2B5EF4-FFF2-40B4-BE49-F238E27FC236}">
                <a16:creationId xmlns:a16="http://schemas.microsoft.com/office/drawing/2014/main" id="{47BFC8D9-CD2F-479B-8868-F32090C6C76D}"/>
              </a:ext>
            </a:extLst>
          </p:cNvPr>
          <p:cNvPicPr>
            <a:picLocks noChangeAspect="1"/>
          </p:cNvPicPr>
          <p:nvPr/>
        </p:nvPicPr>
        <p:blipFill>
          <a:blip r:embed="rId7"/>
          <a:stretch>
            <a:fillRect/>
          </a:stretch>
        </p:blipFill>
        <p:spPr>
          <a:xfrm>
            <a:off x="3294281" y="1804157"/>
            <a:ext cx="3389676" cy="3040991"/>
          </a:xfrm>
          <a:prstGeom prst="rect">
            <a:avLst/>
          </a:prstGeom>
        </p:spPr>
      </p:pic>
      <p:pic>
        <p:nvPicPr>
          <p:cNvPr id="31" name="Picture 30">
            <a:extLst>
              <a:ext uri="{FF2B5EF4-FFF2-40B4-BE49-F238E27FC236}">
                <a16:creationId xmlns:a16="http://schemas.microsoft.com/office/drawing/2014/main" id="{1C056F5C-5B0D-4C6C-984F-C8E89DA32F73}"/>
              </a:ext>
            </a:extLst>
          </p:cNvPr>
          <p:cNvPicPr>
            <a:picLocks noChangeAspect="1"/>
          </p:cNvPicPr>
          <p:nvPr/>
        </p:nvPicPr>
        <p:blipFill>
          <a:blip r:embed="rId8"/>
          <a:stretch>
            <a:fillRect/>
          </a:stretch>
        </p:blipFill>
        <p:spPr>
          <a:xfrm>
            <a:off x="3294281" y="1804157"/>
            <a:ext cx="3391200" cy="3042358"/>
          </a:xfrm>
          <a:prstGeom prst="rect">
            <a:avLst/>
          </a:prstGeom>
        </p:spPr>
      </p:pic>
      <p:pic>
        <p:nvPicPr>
          <p:cNvPr id="32" name="Picture 31">
            <a:extLst>
              <a:ext uri="{FF2B5EF4-FFF2-40B4-BE49-F238E27FC236}">
                <a16:creationId xmlns:a16="http://schemas.microsoft.com/office/drawing/2014/main" id="{D6FEF67A-82D6-4D4A-AE91-2A792C6A0098}"/>
              </a:ext>
            </a:extLst>
          </p:cNvPr>
          <p:cNvPicPr>
            <a:picLocks noChangeAspect="1"/>
          </p:cNvPicPr>
          <p:nvPr/>
        </p:nvPicPr>
        <p:blipFill>
          <a:blip r:embed="rId9"/>
          <a:stretch>
            <a:fillRect/>
          </a:stretch>
        </p:blipFill>
        <p:spPr>
          <a:xfrm>
            <a:off x="3294281" y="1804157"/>
            <a:ext cx="3402000" cy="3052048"/>
          </a:xfrm>
          <a:prstGeom prst="rect">
            <a:avLst/>
          </a:prstGeom>
        </p:spPr>
      </p:pic>
      <p:pic>
        <p:nvPicPr>
          <p:cNvPr id="33" name="Picture 32">
            <a:extLst>
              <a:ext uri="{FF2B5EF4-FFF2-40B4-BE49-F238E27FC236}">
                <a16:creationId xmlns:a16="http://schemas.microsoft.com/office/drawing/2014/main" id="{E97E4828-CAC5-420A-B4D0-BE2C8C1EA5D0}"/>
              </a:ext>
            </a:extLst>
          </p:cNvPr>
          <p:cNvPicPr>
            <a:picLocks noChangeAspect="1"/>
          </p:cNvPicPr>
          <p:nvPr/>
        </p:nvPicPr>
        <p:blipFill>
          <a:blip r:embed="rId10"/>
          <a:stretch>
            <a:fillRect/>
          </a:stretch>
        </p:blipFill>
        <p:spPr>
          <a:xfrm>
            <a:off x="3294281" y="1804157"/>
            <a:ext cx="3402000" cy="3052048"/>
          </a:xfrm>
          <a:prstGeom prst="rect">
            <a:avLst/>
          </a:prstGeom>
        </p:spPr>
      </p:pic>
      <p:pic>
        <p:nvPicPr>
          <p:cNvPr id="34" name="Picture 33">
            <a:extLst>
              <a:ext uri="{FF2B5EF4-FFF2-40B4-BE49-F238E27FC236}">
                <a16:creationId xmlns:a16="http://schemas.microsoft.com/office/drawing/2014/main" id="{D2432FB5-B828-40D7-96B8-9C6422D409C9}"/>
              </a:ext>
            </a:extLst>
          </p:cNvPr>
          <p:cNvPicPr>
            <a:picLocks noChangeAspect="1"/>
          </p:cNvPicPr>
          <p:nvPr/>
        </p:nvPicPr>
        <p:blipFill>
          <a:blip r:embed="rId11"/>
          <a:stretch>
            <a:fillRect/>
          </a:stretch>
        </p:blipFill>
        <p:spPr>
          <a:xfrm>
            <a:off x="3294281" y="1804157"/>
            <a:ext cx="3402000" cy="3052048"/>
          </a:xfrm>
          <a:prstGeom prst="rect">
            <a:avLst/>
          </a:prstGeom>
        </p:spPr>
      </p:pic>
      <p:pic>
        <p:nvPicPr>
          <p:cNvPr id="35" name="Picture 34">
            <a:extLst>
              <a:ext uri="{FF2B5EF4-FFF2-40B4-BE49-F238E27FC236}">
                <a16:creationId xmlns:a16="http://schemas.microsoft.com/office/drawing/2014/main" id="{E4E1ACE3-0FE1-41E0-8816-EEAFD9F65D53}"/>
              </a:ext>
            </a:extLst>
          </p:cNvPr>
          <p:cNvPicPr>
            <a:picLocks noChangeAspect="1"/>
          </p:cNvPicPr>
          <p:nvPr/>
        </p:nvPicPr>
        <p:blipFill>
          <a:blip r:embed="rId12"/>
          <a:stretch>
            <a:fillRect/>
          </a:stretch>
        </p:blipFill>
        <p:spPr>
          <a:xfrm>
            <a:off x="3294281" y="1804157"/>
            <a:ext cx="3402000" cy="3052048"/>
          </a:xfrm>
          <a:prstGeom prst="rect">
            <a:avLst/>
          </a:prstGeom>
        </p:spPr>
      </p:pic>
      <p:pic>
        <p:nvPicPr>
          <p:cNvPr id="37" name="Picture 36">
            <a:extLst>
              <a:ext uri="{FF2B5EF4-FFF2-40B4-BE49-F238E27FC236}">
                <a16:creationId xmlns:a16="http://schemas.microsoft.com/office/drawing/2014/main" id="{9DBEEA08-61EE-4C2D-A110-53722DF4F95B}"/>
              </a:ext>
            </a:extLst>
          </p:cNvPr>
          <p:cNvPicPr>
            <a:picLocks noChangeAspect="1"/>
          </p:cNvPicPr>
          <p:nvPr/>
        </p:nvPicPr>
        <p:blipFill>
          <a:blip r:embed="rId13"/>
          <a:stretch>
            <a:fillRect/>
          </a:stretch>
        </p:blipFill>
        <p:spPr>
          <a:xfrm>
            <a:off x="3294281" y="1804157"/>
            <a:ext cx="3402000" cy="3052048"/>
          </a:xfrm>
          <a:prstGeom prst="rect">
            <a:avLst/>
          </a:prstGeom>
        </p:spPr>
      </p:pic>
      <p:pic>
        <p:nvPicPr>
          <p:cNvPr id="38" name="Picture 37">
            <a:extLst>
              <a:ext uri="{FF2B5EF4-FFF2-40B4-BE49-F238E27FC236}">
                <a16:creationId xmlns:a16="http://schemas.microsoft.com/office/drawing/2014/main" id="{151B4104-F241-4B42-827B-92AF82B14DE4}"/>
              </a:ext>
            </a:extLst>
          </p:cNvPr>
          <p:cNvPicPr>
            <a:picLocks noChangeAspect="1"/>
          </p:cNvPicPr>
          <p:nvPr/>
        </p:nvPicPr>
        <p:blipFill>
          <a:blip r:embed="rId14"/>
          <a:stretch>
            <a:fillRect/>
          </a:stretch>
        </p:blipFill>
        <p:spPr>
          <a:xfrm>
            <a:off x="3294281" y="1804157"/>
            <a:ext cx="3402000" cy="3052048"/>
          </a:xfrm>
          <a:prstGeom prst="rect">
            <a:avLst/>
          </a:prstGeom>
        </p:spPr>
      </p:pic>
      <p:pic>
        <p:nvPicPr>
          <p:cNvPr id="39" name="Picture 38">
            <a:extLst>
              <a:ext uri="{FF2B5EF4-FFF2-40B4-BE49-F238E27FC236}">
                <a16:creationId xmlns:a16="http://schemas.microsoft.com/office/drawing/2014/main" id="{195ECF8E-C25E-4885-A1E3-8DB6234F1904}"/>
              </a:ext>
            </a:extLst>
          </p:cNvPr>
          <p:cNvPicPr>
            <a:picLocks noChangeAspect="1"/>
          </p:cNvPicPr>
          <p:nvPr/>
        </p:nvPicPr>
        <p:blipFill>
          <a:blip r:embed="rId15"/>
          <a:stretch>
            <a:fillRect/>
          </a:stretch>
        </p:blipFill>
        <p:spPr>
          <a:xfrm>
            <a:off x="3294281" y="1804157"/>
            <a:ext cx="3402000" cy="3052048"/>
          </a:xfrm>
          <a:prstGeom prst="rect">
            <a:avLst/>
          </a:prstGeom>
        </p:spPr>
      </p:pic>
      <p:pic>
        <p:nvPicPr>
          <p:cNvPr id="40" name="Picture 39">
            <a:extLst>
              <a:ext uri="{FF2B5EF4-FFF2-40B4-BE49-F238E27FC236}">
                <a16:creationId xmlns:a16="http://schemas.microsoft.com/office/drawing/2014/main" id="{44554187-5D4F-4211-B63A-3641427C5A55}"/>
              </a:ext>
            </a:extLst>
          </p:cNvPr>
          <p:cNvPicPr>
            <a:picLocks noChangeAspect="1"/>
          </p:cNvPicPr>
          <p:nvPr/>
        </p:nvPicPr>
        <p:blipFill>
          <a:blip r:embed="rId16"/>
          <a:stretch>
            <a:fillRect/>
          </a:stretch>
        </p:blipFill>
        <p:spPr>
          <a:xfrm>
            <a:off x="3294281" y="1804157"/>
            <a:ext cx="3402000" cy="3052048"/>
          </a:xfrm>
          <a:prstGeom prst="rect">
            <a:avLst/>
          </a:prstGeom>
        </p:spPr>
      </p:pic>
      <p:pic>
        <p:nvPicPr>
          <p:cNvPr id="41" name="Picture 40">
            <a:extLst>
              <a:ext uri="{FF2B5EF4-FFF2-40B4-BE49-F238E27FC236}">
                <a16:creationId xmlns:a16="http://schemas.microsoft.com/office/drawing/2014/main" id="{42094DA4-797E-4EEE-9AEE-C3D0B38D921D}"/>
              </a:ext>
            </a:extLst>
          </p:cNvPr>
          <p:cNvPicPr>
            <a:picLocks noChangeAspect="1"/>
          </p:cNvPicPr>
          <p:nvPr/>
        </p:nvPicPr>
        <p:blipFill>
          <a:blip r:embed="rId17"/>
          <a:stretch>
            <a:fillRect/>
          </a:stretch>
        </p:blipFill>
        <p:spPr>
          <a:xfrm>
            <a:off x="3294281" y="1804157"/>
            <a:ext cx="3402000" cy="3052048"/>
          </a:xfrm>
          <a:prstGeom prst="rect">
            <a:avLst/>
          </a:prstGeom>
        </p:spPr>
      </p:pic>
      <p:pic>
        <p:nvPicPr>
          <p:cNvPr id="42" name="Picture 41">
            <a:extLst>
              <a:ext uri="{FF2B5EF4-FFF2-40B4-BE49-F238E27FC236}">
                <a16:creationId xmlns:a16="http://schemas.microsoft.com/office/drawing/2014/main" id="{98A0DCC8-84C3-469C-B0AF-DA538F15247D}"/>
              </a:ext>
            </a:extLst>
          </p:cNvPr>
          <p:cNvPicPr>
            <a:picLocks noChangeAspect="1"/>
          </p:cNvPicPr>
          <p:nvPr/>
        </p:nvPicPr>
        <p:blipFill>
          <a:blip r:embed="rId18"/>
          <a:stretch>
            <a:fillRect/>
          </a:stretch>
        </p:blipFill>
        <p:spPr>
          <a:xfrm>
            <a:off x="3317519" y="1825005"/>
            <a:ext cx="3378762" cy="3031200"/>
          </a:xfrm>
          <a:prstGeom prst="rect">
            <a:avLst/>
          </a:prstGeom>
        </p:spPr>
      </p:pic>
      <p:pic>
        <p:nvPicPr>
          <p:cNvPr id="43" name="Picture 42">
            <a:extLst>
              <a:ext uri="{FF2B5EF4-FFF2-40B4-BE49-F238E27FC236}">
                <a16:creationId xmlns:a16="http://schemas.microsoft.com/office/drawing/2014/main" id="{7632E5D8-19B8-4E66-BB52-15C5B8E30A76}"/>
              </a:ext>
            </a:extLst>
          </p:cNvPr>
          <p:cNvPicPr>
            <a:picLocks noChangeAspect="1"/>
          </p:cNvPicPr>
          <p:nvPr/>
        </p:nvPicPr>
        <p:blipFill>
          <a:blip r:embed="rId19"/>
          <a:stretch>
            <a:fillRect/>
          </a:stretch>
        </p:blipFill>
        <p:spPr>
          <a:xfrm>
            <a:off x="3294281" y="1804157"/>
            <a:ext cx="3402000" cy="3052048"/>
          </a:xfrm>
          <a:prstGeom prst="rect">
            <a:avLst/>
          </a:prstGeom>
        </p:spPr>
      </p:pic>
    </p:spTree>
    <p:custDataLst>
      <p:tags r:id="rId1"/>
    </p:custDataLst>
    <p:extLst>
      <p:ext uri="{BB962C8B-B14F-4D97-AF65-F5344CB8AC3E}">
        <p14:creationId xmlns:p14="http://schemas.microsoft.com/office/powerpoint/2010/main" val="99045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0"/>
                                        <p:tgtEl>
                                          <p:spTgt spid="6"/>
                                        </p:tgtEl>
                                      </p:cBhvr>
                                    </p:animEffect>
                                    <p:anim calcmode="lin" valueType="num">
                                      <p:cBhvr>
                                        <p:cTn id="20" dur="2000" fill="hold"/>
                                        <p:tgtEl>
                                          <p:spTgt spid="6"/>
                                        </p:tgtEl>
                                        <p:attrNameLst>
                                          <p:attrName>ppt_w</p:attrName>
                                        </p:attrNameLst>
                                      </p:cBhvr>
                                      <p:tavLst>
                                        <p:tav tm="0" fmla="#ppt_w*sin(2.5*pi*$)">
                                          <p:val>
                                            <p:fltVal val="0"/>
                                          </p:val>
                                        </p:tav>
                                        <p:tav tm="100000">
                                          <p:val>
                                            <p:fltVal val="1"/>
                                          </p:val>
                                        </p:tav>
                                      </p:tavLst>
                                    </p:anim>
                                    <p:anim calcmode="lin" valueType="num">
                                      <p:cBhvr>
                                        <p:cTn id="21" dur="2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2000"/>
                                        <p:tgtEl>
                                          <p:spTgt spid="12"/>
                                        </p:tgtEl>
                                      </p:cBhvr>
                                    </p:animEffect>
                                    <p:anim calcmode="lin" valueType="num">
                                      <p:cBhvr>
                                        <p:cTn id="32" dur="2000" fill="hold"/>
                                        <p:tgtEl>
                                          <p:spTgt spid="12"/>
                                        </p:tgtEl>
                                        <p:attrNameLst>
                                          <p:attrName>ppt_w</p:attrName>
                                        </p:attrNameLst>
                                      </p:cBhvr>
                                      <p:tavLst>
                                        <p:tav tm="0" fmla="#ppt_w*sin(2.5*pi*$)">
                                          <p:val>
                                            <p:fltVal val="0"/>
                                          </p:val>
                                        </p:tav>
                                        <p:tav tm="100000">
                                          <p:val>
                                            <p:fltVal val="1"/>
                                          </p:val>
                                        </p:tav>
                                      </p:tavLst>
                                    </p:anim>
                                    <p:anim calcmode="lin" valueType="num">
                                      <p:cBhvr>
                                        <p:cTn id="33"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fade">
                                      <p:cBhvr>
                                        <p:cTn id="68" dur="500"/>
                                        <p:tgtEl>
                                          <p:spTgt spid="3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fade">
                                      <p:cBhvr>
                                        <p:cTn id="73" dur="500"/>
                                        <p:tgtEl>
                                          <p:spTgt spid="35"/>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7"/>
                                        </p:tgtEl>
                                        <p:attrNameLst>
                                          <p:attrName>style.visibility</p:attrName>
                                        </p:attrNameLst>
                                      </p:cBhvr>
                                      <p:to>
                                        <p:strVal val="visible"/>
                                      </p:to>
                                    </p:set>
                                    <p:animEffect transition="in" filter="fade">
                                      <p:cBhvr>
                                        <p:cTn id="78" dur="500"/>
                                        <p:tgtEl>
                                          <p:spTgt spid="37"/>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38"/>
                                        </p:tgtEl>
                                        <p:attrNameLst>
                                          <p:attrName>style.visibility</p:attrName>
                                        </p:attrNameLst>
                                      </p:cBhvr>
                                      <p:to>
                                        <p:strVal val="visible"/>
                                      </p:to>
                                    </p:set>
                                    <p:animEffect transition="in" filter="fade">
                                      <p:cBhvr>
                                        <p:cTn id="83" dur="500"/>
                                        <p:tgtEl>
                                          <p:spTgt spid="38"/>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39"/>
                                        </p:tgtEl>
                                        <p:attrNameLst>
                                          <p:attrName>style.visibility</p:attrName>
                                        </p:attrNameLst>
                                      </p:cBhvr>
                                      <p:to>
                                        <p:strVal val="visible"/>
                                      </p:to>
                                    </p:set>
                                    <p:animEffect transition="in" filter="fade">
                                      <p:cBhvr>
                                        <p:cTn id="88" dur="500"/>
                                        <p:tgtEl>
                                          <p:spTgt spid="39"/>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40"/>
                                        </p:tgtEl>
                                        <p:attrNameLst>
                                          <p:attrName>style.visibility</p:attrName>
                                        </p:attrNameLst>
                                      </p:cBhvr>
                                      <p:to>
                                        <p:strVal val="visible"/>
                                      </p:to>
                                    </p:set>
                                    <p:animEffect transition="in" filter="fade">
                                      <p:cBhvr>
                                        <p:cTn id="93" dur="500"/>
                                        <p:tgtEl>
                                          <p:spTgt spid="40"/>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41"/>
                                        </p:tgtEl>
                                        <p:attrNameLst>
                                          <p:attrName>style.visibility</p:attrName>
                                        </p:attrNameLst>
                                      </p:cBhvr>
                                      <p:to>
                                        <p:strVal val="visible"/>
                                      </p:to>
                                    </p:set>
                                    <p:animEffect transition="in" filter="fade">
                                      <p:cBhvr>
                                        <p:cTn id="98" dur="500"/>
                                        <p:tgtEl>
                                          <p:spTgt spid="41"/>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42"/>
                                        </p:tgtEl>
                                        <p:attrNameLst>
                                          <p:attrName>style.visibility</p:attrName>
                                        </p:attrNameLst>
                                      </p:cBhvr>
                                      <p:to>
                                        <p:strVal val="visible"/>
                                      </p:to>
                                    </p:set>
                                    <p:animEffect transition="in" filter="fade">
                                      <p:cBhvr>
                                        <p:cTn id="103" dur="500"/>
                                        <p:tgtEl>
                                          <p:spTgt spid="42"/>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43"/>
                                        </p:tgtEl>
                                        <p:attrNameLst>
                                          <p:attrName>style.visibility</p:attrName>
                                        </p:attrNameLst>
                                      </p:cBhvr>
                                      <p:to>
                                        <p:strVal val="visible"/>
                                      </p:to>
                                    </p:set>
                                    <p:animEffect transition="in" filter="fade">
                                      <p:cBhvr>
                                        <p:cTn id="10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5|8.6|4.4|7.3|5.7"/>
</p:tagLst>
</file>

<file path=ppt/tags/tag10.xml><?xml version="1.0" encoding="utf-8"?>
<p:tagLst xmlns:a="http://schemas.openxmlformats.org/drawingml/2006/main" xmlns:r="http://schemas.openxmlformats.org/officeDocument/2006/relationships" xmlns:p="http://schemas.openxmlformats.org/presentationml/2006/main">
  <p:tag name="TIMING" val="|0.5|10.3|5.2|4.1|5"/>
</p:tagLst>
</file>

<file path=ppt/tags/tag11.xml><?xml version="1.0" encoding="utf-8"?>
<p:tagLst xmlns:a="http://schemas.openxmlformats.org/drawingml/2006/main" xmlns:r="http://schemas.openxmlformats.org/officeDocument/2006/relationships" xmlns:p="http://schemas.openxmlformats.org/presentationml/2006/main">
  <p:tag name="TIMING" val="|0.5|10.3|5.2|4.1|5"/>
</p:tagLst>
</file>

<file path=ppt/tags/tag2.xml><?xml version="1.0" encoding="utf-8"?>
<p:tagLst xmlns:a="http://schemas.openxmlformats.org/drawingml/2006/main" xmlns:r="http://schemas.openxmlformats.org/officeDocument/2006/relationships" xmlns:p="http://schemas.openxmlformats.org/presentationml/2006/main">
  <p:tag name="TIMING" val="|0.8|4.6|4.7|2.8|4.1|3.6|3.5|4.1|5.6"/>
</p:tagLst>
</file>

<file path=ppt/tags/tag3.xml><?xml version="1.0" encoding="utf-8"?>
<p:tagLst xmlns:a="http://schemas.openxmlformats.org/drawingml/2006/main" xmlns:r="http://schemas.openxmlformats.org/officeDocument/2006/relationships" xmlns:p="http://schemas.openxmlformats.org/presentationml/2006/main">
  <p:tag name="TIMING" val="|0.9|7.4|15.2|10.9|6.9|5.7|5.2|6.1|9"/>
</p:tagLst>
</file>

<file path=ppt/tags/tag4.xml><?xml version="1.0" encoding="utf-8"?>
<p:tagLst xmlns:a="http://schemas.openxmlformats.org/drawingml/2006/main" xmlns:r="http://schemas.openxmlformats.org/officeDocument/2006/relationships" xmlns:p="http://schemas.openxmlformats.org/presentationml/2006/main">
  <p:tag name="TIMING" val="|0.8|10|19"/>
</p:tagLst>
</file>

<file path=ppt/tags/tag5.xml><?xml version="1.0" encoding="utf-8"?>
<p:tagLst xmlns:a="http://schemas.openxmlformats.org/drawingml/2006/main" xmlns:r="http://schemas.openxmlformats.org/officeDocument/2006/relationships" xmlns:p="http://schemas.openxmlformats.org/presentationml/2006/main">
  <p:tag name="TIMING" val="|0.5|10.3|5.2|4.1|5"/>
</p:tagLst>
</file>

<file path=ppt/tags/tag6.xml><?xml version="1.0" encoding="utf-8"?>
<p:tagLst xmlns:a="http://schemas.openxmlformats.org/drawingml/2006/main" xmlns:r="http://schemas.openxmlformats.org/officeDocument/2006/relationships" xmlns:p="http://schemas.openxmlformats.org/presentationml/2006/main">
  <p:tag name="TIMING" val="|1.1|1.7|1.5|1.5|1.5|1.4|1.5|1.3|1.2|0.8|2.8|1.9|1.4|1.6|1.3|0.7|2.7|1.4|2.7|2|0.7|2.5|1.5|2.5|1.5|0.8|2.6|1.2|2.6|1.7|0.8|2.6|2.5|1.7|1.6|1.8|1.5|2.1|2"/>
</p:tagLst>
</file>

<file path=ppt/tags/tag7.xml><?xml version="1.0" encoding="utf-8"?>
<p:tagLst xmlns:a="http://schemas.openxmlformats.org/drawingml/2006/main" xmlns:r="http://schemas.openxmlformats.org/officeDocument/2006/relationships" xmlns:p="http://schemas.openxmlformats.org/presentationml/2006/main">
  <p:tag name="TIMING" val="|0.5|10.3|5.2|4.1|5"/>
</p:tagLst>
</file>

<file path=ppt/tags/tag8.xml><?xml version="1.0" encoding="utf-8"?>
<p:tagLst xmlns:a="http://schemas.openxmlformats.org/drawingml/2006/main" xmlns:r="http://schemas.openxmlformats.org/officeDocument/2006/relationships" xmlns:p="http://schemas.openxmlformats.org/presentationml/2006/main">
  <p:tag name="TIMING" val="|0.5|10.3|5.2|4.1|5"/>
</p:tagLst>
</file>

<file path=ppt/tags/tag9.xml><?xml version="1.0" encoding="utf-8"?>
<p:tagLst xmlns:a="http://schemas.openxmlformats.org/drawingml/2006/main" xmlns:r="http://schemas.openxmlformats.org/officeDocument/2006/relationships" xmlns:p="http://schemas.openxmlformats.org/presentationml/2006/main">
  <p:tag name="TIMING" val="|0.5|10.3|5.2|4.1|5"/>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ln w="3175">
          <a:solidFill>
            <a:schemeClr val="tx1"/>
          </a:solidFill>
        </a:ln>
      </a:spPr>
      <a:bodyPr wrap="square" rtlCol="0">
        <a:spAutoFit/>
      </a:bodyPr>
      <a:lstStyle>
        <a:defPPr algn="just">
          <a:defRPr sz="110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3363</TotalTime>
  <Words>2163</Words>
  <Application>Microsoft Office PowerPoint</Application>
  <PresentationFormat>Widescreen</PresentationFormat>
  <Paragraphs>178</Paragraphs>
  <Slides>13</Slides>
  <Notes>0</Notes>
  <HiddenSlides>1</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13</vt:i4>
      </vt:variant>
    </vt:vector>
  </HeadingPairs>
  <TitlesOfParts>
    <vt:vector size="20" baseType="lpstr">
      <vt:lpstr>Arial</vt:lpstr>
      <vt:lpstr>Calibri</vt:lpstr>
      <vt:lpstr>Calibri Light</vt:lpstr>
      <vt:lpstr>Tw Cen MT</vt:lpstr>
      <vt:lpstr>ヒラギノ角ゴ Pro W3</vt:lpstr>
      <vt:lpstr>Droplet</vt:lpstr>
      <vt:lpstr>Custom Design</vt:lpstr>
      <vt:lpstr>Google Earth Web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134</cp:revision>
  <dcterms:created xsi:type="dcterms:W3CDTF">2019-03-19T03:20:10Z</dcterms:created>
  <dcterms:modified xsi:type="dcterms:W3CDTF">2019-04-03T04:20:24Z</dcterms:modified>
</cp:coreProperties>
</file>